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48" y="8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96255" y="3203110"/>
            <a:ext cx="9065889" cy="883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0" b="0" i="1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00"/>
              </a:lnSpc>
            </a:pPr>
            <a:r>
              <a:rPr spc="-5" dirty="0"/>
              <a:t>I</a:t>
            </a:r>
            <a:r>
              <a:rPr spc="3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5" dirty="0"/>
              <a:t> </a:t>
            </a:r>
            <a:r>
              <a:rPr spc="-5" dirty="0"/>
              <a:t>V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25" dirty="0"/>
              <a:t> </a:t>
            </a:r>
            <a:r>
              <a:rPr spc="-5" dirty="0"/>
              <a:t>T</a:t>
            </a:r>
            <a:r>
              <a:rPr spc="35" dirty="0"/>
              <a:t> </a:t>
            </a:r>
            <a:r>
              <a:rPr spc="-5" dirty="0"/>
              <a:t>I</a:t>
            </a:r>
            <a:r>
              <a:rPr spc="25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N</a:t>
            </a:r>
            <a:r>
              <a:rPr spc="40" dirty="0"/>
              <a:t> </a:t>
            </a:r>
            <a:r>
              <a:rPr spc="-5" dirty="0"/>
              <a:t>T</a:t>
            </a:r>
            <a:r>
              <a:rPr spc="40" dirty="0"/>
              <a:t> </a:t>
            </a:r>
            <a:r>
              <a:rPr spc="-5" dirty="0"/>
              <a:t>H</a:t>
            </a:r>
            <a:r>
              <a:rPr spc="35" dirty="0"/>
              <a:t> </a:t>
            </a:r>
            <a:r>
              <a:rPr spc="-5" dirty="0"/>
              <a:t>R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U</a:t>
            </a:r>
            <a:r>
              <a:rPr spc="40" dirty="0"/>
              <a:t> </a:t>
            </a:r>
            <a:r>
              <a:rPr spc="-5" dirty="0"/>
              <a:t>G</a:t>
            </a:r>
            <a:r>
              <a:rPr spc="30" dirty="0"/>
              <a:t> </a:t>
            </a:r>
            <a:r>
              <a:rPr spc="-5" dirty="0"/>
              <a:t>H</a:t>
            </a:r>
            <a:r>
              <a:rPr spc="4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L</a:t>
            </a:r>
            <a:r>
              <a:rPr spc="30" dirty="0"/>
              <a:t> </a:t>
            </a:r>
            <a:r>
              <a:rPr spc="-5" dirty="0"/>
              <a:t>L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40" dirty="0"/>
              <a:t> </a:t>
            </a:r>
            <a:r>
              <a:rPr spc="-5" dirty="0"/>
              <a:t>B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5" dirty="0"/>
              <a:t> </a:t>
            </a:r>
            <a:r>
              <a:rPr spc="-5" dirty="0"/>
              <a:t>R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25" dirty="0"/>
              <a:t> </a:t>
            </a:r>
            <a:r>
              <a:rPr spc="-5" dirty="0"/>
              <a:t>T</a:t>
            </a:r>
            <a:r>
              <a:rPr spc="45" dirty="0"/>
              <a:t> </a:t>
            </a:r>
            <a:r>
              <a:rPr spc="-5" dirty="0"/>
              <a:t>I</a:t>
            </a:r>
            <a:r>
              <a:rPr spc="25" dirty="0"/>
              <a:t> </a:t>
            </a:r>
            <a:r>
              <a:rPr spc="-5" dirty="0"/>
              <a:t>O</a:t>
            </a:r>
            <a:r>
              <a:rPr spc="2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,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5" dirty="0"/>
              <a:t> </a:t>
            </a:r>
            <a:r>
              <a:rPr spc="-5" dirty="0"/>
              <a:t>U</a:t>
            </a:r>
            <a:r>
              <a:rPr spc="4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E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0" dirty="0"/>
              <a:t> </a:t>
            </a:r>
            <a:r>
              <a:rPr spc="-5" dirty="0"/>
              <a:t>S</a:t>
            </a:r>
            <a:r>
              <a:rPr spc="55" dirty="0"/>
              <a:t> </a:t>
            </a:r>
            <a:r>
              <a:rPr spc="-5" dirty="0"/>
              <a:t>B</a:t>
            </a:r>
            <a:r>
              <a:rPr spc="35" dirty="0"/>
              <a:t> </a:t>
            </a:r>
            <a:r>
              <a:rPr spc="-5" dirty="0"/>
              <a:t>Y</a:t>
            </a:r>
            <a:r>
              <a:rPr spc="70" dirty="0"/>
              <a:t> </a:t>
            </a:r>
            <a:r>
              <a:rPr spc="-5" dirty="0"/>
              <a:t>D</a:t>
            </a:r>
            <a:r>
              <a:rPr spc="40" dirty="0"/>
              <a:t> </a:t>
            </a:r>
            <a:r>
              <a:rPr spc="-5" dirty="0"/>
              <a:t>E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0" dirty="0"/>
              <a:t> </a:t>
            </a:r>
            <a:r>
              <a:rPr spc="-5" dirty="0"/>
              <a:t>I</a:t>
            </a:r>
            <a:r>
              <a:rPr spc="35" dirty="0"/>
              <a:t> </a:t>
            </a:r>
            <a:r>
              <a:rPr spc="-5" dirty="0"/>
              <a:t>G</a:t>
            </a:r>
            <a:r>
              <a:rPr spc="35" dirty="0"/>
              <a:t> </a:t>
            </a:r>
            <a:r>
              <a:rPr spc="-5" dirty="0"/>
              <a:t>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1" i="1">
                <a:solidFill>
                  <a:srgbClr val="0070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0" b="0" i="1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00"/>
              </a:lnSpc>
            </a:pPr>
            <a:r>
              <a:rPr spc="-5" dirty="0"/>
              <a:t>I</a:t>
            </a:r>
            <a:r>
              <a:rPr spc="3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5" dirty="0"/>
              <a:t> </a:t>
            </a:r>
            <a:r>
              <a:rPr spc="-5" dirty="0"/>
              <a:t>V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25" dirty="0"/>
              <a:t> </a:t>
            </a:r>
            <a:r>
              <a:rPr spc="-5" dirty="0"/>
              <a:t>T</a:t>
            </a:r>
            <a:r>
              <a:rPr spc="35" dirty="0"/>
              <a:t> </a:t>
            </a:r>
            <a:r>
              <a:rPr spc="-5" dirty="0"/>
              <a:t>I</a:t>
            </a:r>
            <a:r>
              <a:rPr spc="25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N</a:t>
            </a:r>
            <a:r>
              <a:rPr spc="40" dirty="0"/>
              <a:t> </a:t>
            </a:r>
            <a:r>
              <a:rPr spc="-5" dirty="0"/>
              <a:t>T</a:t>
            </a:r>
            <a:r>
              <a:rPr spc="40" dirty="0"/>
              <a:t> </a:t>
            </a:r>
            <a:r>
              <a:rPr spc="-5" dirty="0"/>
              <a:t>H</a:t>
            </a:r>
            <a:r>
              <a:rPr spc="35" dirty="0"/>
              <a:t> </a:t>
            </a:r>
            <a:r>
              <a:rPr spc="-5" dirty="0"/>
              <a:t>R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U</a:t>
            </a:r>
            <a:r>
              <a:rPr spc="40" dirty="0"/>
              <a:t> </a:t>
            </a:r>
            <a:r>
              <a:rPr spc="-5" dirty="0"/>
              <a:t>G</a:t>
            </a:r>
            <a:r>
              <a:rPr spc="30" dirty="0"/>
              <a:t> </a:t>
            </a:r>
            <a:r>
              <a:rPr spc="-5" dirty="0"/>
              <a:t>H</a:t>
            </a:r>
            <a:r>
              <a:rPr spc="4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L</a:t>
            </a:r>
            <a:r>
              <a:rPr spc="30" dirty="0"/>
              <a:t> </a:t>
            </a:r>
            <a:r>
              <a:rPr spc="-5" dirty="0"/>
              <a:t>L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40" dirty="0"/>
              <a:t> </a:t>
            </a:r>
            <a:r>
              <a:rPr spc="-5" dirty="0"/>
              <a:t>B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5" dirty="0"/>
              <a:t> </a:t>
            </a:r>
            <a:r>
              <a:rPr spc="-5" dirty="0"/>
              <a:t>R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25" dirty="0"/>
              <a:t> </a:t>
            </a:r>
            <a:r>
              <a:rPr spc="-5" dirty="0"/>
              <a:t>T</a:t>
            </a:r>
            <a:r>
              <a:rPr spc="45" dirty="0"/>
              <a:t> </a:t>
            </a:r>
            <a:r>
              <a:rPr spc="-5" dirty="0"/>
              <a:t>I</a:t>
            </a:r>
            <a:r>
              <a:rPr spc="25" dirty="0"/>
              <a:t> </a:t>
            </a:r>
            <a:r>
              <a:rPr spc="-5" dirty="0"/>
              <a:t>O</a:t>
            </a:r>
            <a:r>
              <a:rPr spc="2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,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5" dirty="0"/>
              <a:t> </a:t>
            </a:r>
            <a:r>
              <a:rPr spc="-5" dirty="0"/>
              <a:t>U</a:t>
            </a:r>
            <a:r>
              <a:rPr spc="4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E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0" dirty="0"/>
              <a:t> </a:t>
            </a:r>
            <a:r>
              <a:rPr spc="-5" dirty="0"/>
              <a:t>S</a:t>
            </a:r>
            <a:r>
              <a:rPr spc="55" dirty="0"/>
              <a:t> </a:t>
            </a:r>
            <a:r>
              <a:rPr spc="-5" dirty="0"/>
              <a:t>B</a:t>
            </a:r>
            <a:r>
              <a:rPr spc="35" dirty="0"/>
              <a:t> </a:t>
            </a:r>
            <a:r>
              <a:rPr spc="-5" dirty="0"/>
              <a:t>Y</a:t>
            </a:r>
            <a:r>
              <a:rPr spc="70" dirty="0"/>
              <a:t> </a:t>
            </a:r>
            <a:r>
              <a:rPr spc="-5" dirty="0"/>
              <a:t>D</a:t>
            </a:r>
            <a:r>
              <a:rPr spc="40" dirty="0"/>
              <a:t> </a:t>
            </a:r>
            <a:r>
              <a:rPr spc="-5" dirty="0"/>
              <a:t>E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0" dirty="0"/>
              <a:t> </a:t>
            </a:r>
            <a:r>
              <a:rPr spc="-5" dirty="0"/>
              <a:t>I</a:t>
            </a:r>
            <a:r>
              <a:rPr spc="35" dirty="0"/>
              <a:t> </a:t>
            </a:r>
            <a:r>
              <a:rPr spc="-5" dirty="0"/>
              <a:t>G</a:t>
            </a:r>
            <a:r>
              <a:rPr spc="35" dirty="0"/>
              <a:t> </a:t>
            </a:r>
            <a:r>
              <a:rPr spc="-5" dirty="0"/>
              <a:t>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1" i="1">
                <a:solidFill>
                  <a:srgbClr val="0070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0" b="0" i="1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00"/>
              </a:lnSpc>
            </a:pPr>
            <a:r>
              <a:rPr spc="-5" dirty="0"/>
              <a:t>I</a:t>
            </a:r>
            <a:r>
              <a:rPr spc="3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5" dirty="0"/>
              <a:t> </a:t>
            </a:r>
            <a:r>
              <a:rPr spc="-5" dirty="0"/>
              <a:t>V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25" dirty="0"/>
              <a:t> </a:t>
            </a:r>
            <a:r>
              <a:rPr spc="-5" dirty="0"/>
              <a:t>T</a:t>
            </a:r>
            <a:r>
              <a:rPr spc="35" dirty="0"/>
              <a:t> </a:t>
            </a:r>
            <a:r>
              <a:rPr spc="-5" dirty="0"/>
              <a:t>I</a:t>
            </a:r>
            <a:r>
              <a:rPr spc="25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N</a:t>
            </a:r>
            <a:r>
              <a:rPr spc="40" dirty="0"/>
              <a:t> </a:t>
            </a:r>
            <a:r>
              <a:rPr spc="-5" dirty="0"/>
              <a:t>T</a:t>
            </a:r>
            <a:r>
              <a:rPr spc="40" dirty="0"/>
              <a:t> </a:t>
            </a:r>
            <a:r>
              <a:rPr spc="-5" dirty="0"/>
              <a:t>H</a:t>
            </a:r>
            <a:r>
              <a:rPr spc="35" dirty="0"/>
              <a:t> </a:t>
            </a:r>
            <a:r>
              <a:rPr spc="-5" dirty="0"/>
              <a:t>R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U</a:t>
            </a:r>
            <a:r>
              <a:rPr spc="40" dirty="0"/>
              <a:t> </a:t>
            </a:r>
            <a:r>
              <a:rPr spc="-5" dirty="0"/>
              <a:t>G</a:t>
            </a:r>
            <a:r>
              <a:rPr spc="30" dirty="0"/>
              <a:t> </a:t>
            </a:r>
            <a:r>
              <a:rPr spc="-5" dirty="0"/>
              <a:t>H</a:t>
            </a:r>
            <a:r>
              <a:rPr spc="4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L</a:t>
            </a:r>
            <a:r>
              <a:rPr spc="30" dirty="0"/>
              <a:t> </a:t>
            </a:r>
            <a:r>
              <a:rPr spc="-5" dirty="0"/>
              <a:t>L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40" dirty="0"/>
              <a:t> </a:t>
            </a:r>
            <a:r>
              <a:rPr spc="-5" dirty="0"/>
              <a:t>B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5" dirty="0"/>
              <a:t> </a:t>
            </a:r>
            <a:r>
              <a:rPr spc="-5" dirty="0"/>
              <a:t>R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25" dirty="0"/>
              <a:t> </a:t>
            </a:r>
            <a:r>
              <a:rPr spc="-5" dirty="0"/>
              <a:t>T</a:t>
            </a:r>
            <a:r>
              <a:rPr spc="45" dirty="0"/>
              <a:t> </a:t>
            </a:r>
            <a:r>
              <a:rPr spc="-5" dirty="0"/>
              <a:t>I</a:t>
            </a:r>
            <a:r>
              <a:rPr spc="25" dirty="0"/>
              <a:t> </a:t>
            </a:r>
            <a:r>
              <a:rPr spc="-5" dirty="0"/>
              <a:t>O</a:t>
            </a:r>
            <a:r>
              <a:rPr spc="2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,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5" dirty="0"/>
              <a:t> </a:t>
            </a:r>
            <a:r>
              <a:rPr spc="-5" dirty="0"/>
              <a:t>U</a:t>
            </a:r>
            <a:r>
              <a:rPr spc="4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E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0" dirty="0"/>
              <a:t> </a:t>
            </a:r>
            <a:r>
              <a:rPr spc="-5" dirty="0"/>
              <a:t>S</a:t>
            </a:r>
            <a:r>
              <a:rPr spc="55" dirty="0"/>
              <a:t> </a:t>
            </a:r>
            <a:r>
              <a:rPr spc="-5" dirty="0"/>
              <a:t>B</a:t>
            </a:r>
            <a:r>
              <a:rPr spc="35" dirty="0"/>
              <a:t> </a:t>
            </a:r>
            <a:r>
              <a:rPr spc="-5" dirty="0"/>
              <a:t>Y</a:t>
            </a:r>
            <a:r>
              <a:rPr spc="70" dirty="0"/>
              <a:t> </a:t>
            </a:r>
            <a:r>
              <a:rPr spc="-5" dirty="0"/>
              <a:t>D</a:t>
            </a:r>
            <a:r>
              <a:rPr spc="40" dirty="0"/>
              <a:t> </a:t>
            </a:r>
            <a:r>
              <a:rPr spc="-5" dirty="0"/>
              <a:t>E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0" dirty="0"/>
              <a:t> </a:t>
            </a:r>
            <a:r>
              <a:rPr spc="-5" dirty="0"/>
              <a:t>I</a:t>
            </a:r>
            <a:r>
              <a:rPr spc="35" dirty="0"/>
              <a:t> </a:t>
            </a:r>
            <a:r>
              <a:rPr spc="-5" dirty="0"/>
              <a:t>G</a:t>
            </a:r>
            <a:r>
              <a:rPr spc="35" dirty="0"/>
              <a:t> </a:t>
            </a:r>
            <a:r>
              <a:rPr spc="-5" dirty="0"/>
              <a:t>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1" i="1">
                <a:solidFill>
                  <a:srgbClr val="0070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0" b="0" i="1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00"/>
              </a:lnSpc>
            </a:pPr>
            <a:r>
              <a:rPr spc="-5" dirty="0"/>
              <a:t>I</a:t>
            </a:r>
            <a:r>
              <a:rPr spc="3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5" dirty="0"/>
              <a:t> </a:t>
            </a:r>
            <a:r>
              <a:rPr spc="-5" dirty="0"/>
              <a:t>V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25" dirty="0"/>
              <a:t> </a:t>
            </a:r>
            <a:r>
              <a:rPr spc="-5" dirty="0"/>
              <a:t>T</a:t>
            </a:r>
            <a:r>
              <a:rPr spc="35" dirty="0"/>
              <a:t> </a:t>
            </a:r>
            <a:r>
              <a:rPr spc="-5" dirty="0"/>
              <a:t>I</a:t>
            </a:r>
            <a:r>
              <a:rPr spc="25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N</a:t>
            </a:r>
            <a:r>
              <a:rPr spc="40" dirty="0"/>
              <a:t> </a:t>
            </a:r>
            <a:r>
              <a:rPr spc="-5" dirty="0"/>
              <a:t>T</a:t>
            </a:r>
            <a:r>
              <a:rPr spc="40" dirty="0"/>
              <a:t> </a:t>
            </a:r>
            <a:r>
              <a:rPr spc="-5" dirty="0"/>
              <a:t>H</a:t>
            </a:r>
            <a:r>
              <a:rPr spc="35" dirty="0"/>
              <a:t> </a:t>
            </a:r>
            <a:r>
              <a:rPr spc="-5" dirty="0"/>
              <a:t>R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U</a:t>
            </a:r>
            <a:r>
              <a:rPr spc="40" dirty="0"/>
              <a:t> </a:t>
            </a:r>
            <a:r>
              <a:rPr spc="-5" dirty="0"/>
              <a:t>G</a:t>
            </a:r>
            <a:r>
              <a:rPr spc="30" dirty="0"/>
              <a:t> </a:t>
            </a:r>
            <a:r>
              <a:rPr spc="-5" dirty="0"/>
              <a:t>H</a:t>
            </a:r>
            <a:r>
              <a:rPr spc="4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L</a:t>
            </a:r>
            <a:r>
              <a:rPr spc="30" dirty="0"/>
              <a:t> </a:t>
            </a:r>
            <a:r>
              <a:rPr spc="-5" dirty="0"/>
              <a:t>L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40" dirty="0"/>
              <a:t> </a:t>
            </a:r>
            <a:r>
              <a:rPr spc="-5" dirty="0"/>
              <a:t>B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5" dirty="0"/>
              <a:t> </a:t>
            </a:r>
            <a:r>
              <a:rPr spc="-5" dirty="0"/>
              <a:t>R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25" dirty="0"/>
              <a:t> </a:t>
            </a:r>
            <a:r>
              <a:rPr spc="-5" dirty="0"/>
              <a:t>T</a:t>
            </a:r>
            <a:r>
              <a:rPr spc="45" dirty="0"/>
              <a:t> </a:t>
            </a:r>
            <a:r>
              <a:rPr spc="-5" dirty="0"/>
              <a:t>I</a:t>
            </a:r>
            <a:r>
              <a:rPr spc="25" dirty="0"/>
              <a:t> </a:t>
            </a:r>
            <a:r>
              <a:rPr spc="-5" dirty="0"/>
              <a:t>O</a:t>
            </a:r>
            <a:r>
              <a:rPr spc="2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,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5" dirty="0"/>
              <a:t> </a:t>
            </a:r>
            <a:r>
              <a:rPr spc="-5" dirty="0"/>
              <a:t>U</a:t>
            </a:r>
            <a:r>
              <a:rPr spc="4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E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0" dirty="0"/>
              <a:t> </a:t>
            </a:r>
            <a:r>
              <a:rPr spc="-5" dirty="0"/>
              <a:t>S</a:t>
            </a:r>
            <a:r>
              <a:rPr spc="55" dirty="0"/>
              <a:t> </a:t>
            </a:r>
            <a:r>
              <a:rPr spc="-5" dirty="0"/>
              <a:t>B</a:t>
            </a:r>
            <a:r>
              <a:rPr spc="35" dirty="0"/>
              <a:t> </a:t>
            </a:r>
            <a:r>
              <a:rPr spc="-5" dirty="0"/>
              <a:t>Y</a:t>
            </a:r>
            <a:r>
              <a:rPr spc="70" dirty="0"/>
              <a:t> </a:t>
            </a:r>
            <a:r>
              <a:rPr spc="-5" dirty="0"/>
              <a:t>D</a:t>
            </a:r>
            <a:r>
              <a:rPr spc="40" dirty="0"/>
              <a:t> </a:t>
            </a:r>
            <a:r>
              <a:rPr spc="-5" dirty="0"/>
              <a:t>E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0" dirty="0"/>
              <a:t> </a:t>
            </a:r>
            <a:r>
              <a:rPr spc="-5" dirty="0"/>
              <a:t>I</a:t>
            </a:r>
            <a:r>
              <a:rPr spc="35" dirty="0"/>
              <a:t> </a:t>
            </a:r>
            <a:r>
              <a:rPr spc="-5" dirty="0"/>
              <a:t>G</a:t>
            </a:r>
            <a:r>
              <a:rPr spc="35" dirty="0"/>
              <a:t> </a:t>
            </a:r>
            <a:r>
              <a:rPr spc="-5" dirty="0"/>
              <a:t>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0" b="0" i="1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00"/>
              </a:lnSpc>
            </a:pPr>
            <a:r>
              <a:rPr spc="-5" dirty="0"/>
              <a:t>I</a:t>
            </a:r>
            <a:r>
              <a:rPr spc="3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5" dirty="0"/>
              <a:t> </a:t>
            </a:r>
            <a:r>
              <a:rPr spc="-5" dirty="0"/>
              <a:t>V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25" dirty="0"/>
              <a:t> </a:t>
            </a:r>
            <a:r>
              <a:rPr spc="-5" dirty="0"/>
              <a:t>T</a:t>
            </a:r>
            <a:r>
              <a:rPr spc="35" dirty="0"/>
              <a:t> </a:t>
            </a:r>
            <a:r>
              <a:rPr spc="-5" dirty="0"/>
              <a:t>I</a:t>
            </a:r>
            <a:r>
              <a:rPr spc="25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N</a:t>
            </a:r>
            <a:r>
              <a:rPr spc="40" dirty="0"/>
              <a:t> </a:t>
            </a:r>
            <a:r>
              <a:rPr spc="-5" dirty="0"/>
              <a:t>T</a:t>
            </a:r>
            <a:r>
              <a:rPr spc="40" dirty="0"/>
              <a:t> </a:t>
            </a:r>
            <a:r>
              <a:rPr spc="-5" dirty="0"/>
              <a:t>H</a:t>
            </a:r>
            <a:r>
              <a:rPr spc="35" dirty="0"/>
              <a:t> </a:t>
            </a:r>
            <a:r>
              <a:rPr spc="-5" dirty="0"/>
              <a:t>R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U</a:t>
            </a:r>
            <a:r>
              <a:rPr spc="40" dirty="0"/>
              <a:t> </a:t>
            </a:r>
            <a:r>
              <a:rPr spc="-5" dirty="0"/>
              <a:t>G</a:t>
            </a:r>
            <a:r>
              <a:rPr spc="30" dirty="0"/>
              <a:t> </a:t>
            </a:r>
            <a:r>
              <a:rPr spc="-5" dirty="0"/>
              <a:t>H</a:t>
            </a:r>
            <a:r>
              <a:rPr spc="4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L</a:t>
            </a:r>
            <a:r>
              <a:rPr spc="30" dirty="0"/>
              <a:t> </a:t>
            </a:r>
            <a:r>
              <a:rPr spc="-5" dirty="0"/>
              <a:t>L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40" dirty="0"/>
              <a:t> </a:t>
            </a:r>
            <a:r>
              <a:rPr spc="-5" dirty="0"/>
              <a:t>B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5" dirty="0"/>
              <a:t> </a:t>
            </a:r>
            <a:r>
              <a:rPr spc="-5" dirty="0"/>
              <a:t>R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25" dirty="0"/>
              <a:t> </a:t>
            </a:r>
            <a:r>
              <a:rPr spc="-5" dirty="0"/>
              <a:t>T</a:t>
            </a:r>
            <a:r>
              <a:rPr spc="45" dirty="0"/>
              <a:t> </a:t>
            </a:r>
            <a:r>
              <a:rPr spc="-5" dirty="0"/>
              <a:t>I</a:t>
            </a:r>
            <a:r>
              <a:rPr spc="25" dirty="0"/>
              <a:t> </a:t>
            </a:r>
            <a:r>
              <a:rPr spc="-5" dirty="0"/>
              <a:t>O</a:t>
            </a:r>
            <a:r>
              <a:rPr spc="2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,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5" dirty="0"/>
              <a:t> </a:t>
            </a:r>
            <a:r>
              <a:rPr spc="-5" dirty="0"/>
              <a:t>U</a:t>
            </a:r>
            <a:r>
              <a:rPr spc="4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E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0" dirty="0"/>
              <a:t> </a:t>
            </a:r>
            <a:r>
              <a:rPr spc="-5" dirty="0"/>
              <a:t>S</a:t>
            </a:r>
            <a:r>
              <a:rPr spc="55" dirty="0"/>
              <a:t> </a:t>
            </a:r>
            <a:r>
              <a:rPr spc="-5" dirty="0"/>
              <a:t>B</a:t>
            </a:r>
            <a:r>
              <a:rPr spc="35" dirty="0"/>
              <a:t> </a:t>
            </a:r>
            <a:r>
              <a:rPr spc="-5" dirty="0"/>
              <a:t>Y</a:t>
            </a:r>
            <a:r>
              <a:rPr spc="70" dirty="0"/>
              <a:t> </a:t>
            </a:r>
            <a:r>
              <a:rPr spc="-5" dirty="0"/>
              <a:t>D</a:t>
            </a:r>
            <a:r>
              <a:rPr spc="40" dirty="0"/>
              <a:t> </a:t>
            </a:r>
            <a:r>
              <a:rPr spc="-5" dirty="0"/>
              <a:t>E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0" dirty="0"/>
              <a:t> </a:t>
            </a:r>
            <a:r>
              <a:rPr spc="-5" dirty="0"/>
              <a:t>I</a:t>
            </a:r>
            <a:r>
              <a:rPr spc="35" dirty="0"/>
              <a:t> </a:t>
            </a:r>
            <a:r>
              <a:rPr spc="-5" dirty="0"/>
              <a:t>G</a:t>
            </a:r>
            <a:r>
              <a:rPr spc="35" dirty="0"/>
              <a:t> </a:t>
            </a:r>
            <a:r>
              <a:rPr spc="-5" dirty="0"/>
              <a:t>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2480" y="1436654"/>
            <a:ext cx="5194300" cy="427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1">
                <a:solidFill>
                  <a:srgbClr val="0070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7047" y="1989712"/>
            <a:ext cx="8944304" cy="3931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82628" y="6453282"/>
            <a:ext cx="4679950" cy="146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" b="0" i="1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00"/>
              </a:lnSpc>
            </a:pPr>
            <a:r>
              <a:rPr spc="-5" dirty="0"/>
              <a:t>I</a:t>
            </a:r>
            <a:r>
              <a:rPr spc="3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5" dirty="0"/>
              <a:t> </a:t>
            </a:r>
            <a:r>
              <a:rPr spc="-5" dirty="0"/>
              <a:t>V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25" dirty="0"/>
              <a:t> </a:t>
            </a:r>
            <a:r>
              <a:rPr spc="-5" dirty="0"/>
              <a:t>T</a:t>
            </a:r>
            <a:r>
              <a:rPr spc="35" dirty="0"/>
              <a:t> </a:t>
            </a:r>
            <a:r>
              <a:rPr spc="-5" dirty="0"/>
              <a:t>I</a:t>
            </a:r>
            <a:r>
              <a:rPr spc="25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N</a:t>
            </a:r>
            <a:r>
              <a:rPr spc="40" dirty="0"/>
              <a:t> </a:t>
            </a:r>
            <a:r>
              <a:rPr spc="-5" dirty="0"/>
              <a:t>T</a:t>
            </a:r>
            <a:r>
              <a:rPr spc="40" dirty="0"/>
              <a:t> </a:t>
            </a:r>
            <a:r>
              <a:rPr spc="-5" dirty="0"/>
              <a:t>H</a:t>
            </a:r>
            <a:r>
              <a:rPr spc="35" dirty="0"/>
              <a:t> </a:t>
            </a:r>
            <a:r>
              <a:rPr spc="-5" dirty="0"/>
              <a:t>R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U</a:t>
            </a:r>
            <a:r>
              <a:rPr spc="40" dirty="0"/>
              <a:t> </a:t>
            </a:r>
            <a:r>
              <a:rPr spc="-5" dirty="0"/>
              <a:t>G</a:t>
            </a:r>
            <a:r>
              <a:rPr spc="30" dirty="0"/>
              <a:t> </a:t>
            </a:r>
            <a:r>
              <a:rPr spc="-5" dirty="0"/>
              <a:t>H</a:t>
            </a:r>
            <a:r>
              <a:rPr spc="4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L</a:t>
            </a:r>
            <a:r>
              <a:rPr spc="30" dirty="0"/>
              <a:t> </a:t>
            </a:r>
            <a:r>
              <a:rPr spc="-5" dirty="0"/>
              <a:t>L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40" dirty="0"/>
              <a:t> </a:t>
            </a:r>
            <a:r>
              <a:rPr spc="-5" dirty="0"/>
              <a:t>B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5" dirty="0"/>
              <a:t> </a:t>
            </a:r>
            <a:r>
              <a:rPr spc="-5" dirty="0"/>
              <a:t>R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25" dirty="0"/>
              <a:t> </a:t>
            </a:r>
            <a:r>
              <a:rPr spc="-5" dirty="0"/>
              <a:t>T</a:t>
            </a:r>
            <a:r>
              <a:rPr spc="45" dirty="0"/>
              <a:t> </a:t>
            </a:r>
            <a:r>
              <a:rPr spc="-5" dirty="0"/>
              <a:t>I</a:t>
            </a:r>
            <a:r>
              <a:rPr spc="25" dirty="0"/>
              <a:t> </a:t>
            </a:r>
            <a:r>
              <a:rPr spc="-5" dirty="0"/>
              <a:t>O</a:t>
            </a:r>
            <a:r>
              <a:rPr spc="2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,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5" dirty="0"/>
              <a:t> </a:t>
            </a:r>
            <a:r>
              <a:rPr spc="-5" dirty="0"/>
              <a:t>U</a:t>
            </a:r>
            <a:r>
              <a:rPr spc="4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E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0" dirty="0"/>
              <a:t> </a:t>
            </a:r>
            <a:r>
              <a:rPr spc="-5" dirty="0"/>
              <a:t>S</a:t>
            </a:r>
            <a:r>
              <a:rPr spc="55" dirty="0"/>
              <a:t> </a:t>
            </a:r>
            <a:r>
              <a:rPr spc="-5" dirty="0"/>
              <a:t>B</a:t>
            </a:r>
            <a:r>
              <a:rPr spc="35" dirty="0"/>
              <a:t> </a:t>
            </a:r>
            <a:r>
              <a:rPr spc="-5" dirty="0"/>
              <a:t>Y</a:t>
            </a:r>
            <a:r>
              <a:rPr spc="70" dirty="0"/>
              <a:t> </a:t>
            </a:r>
            <a:r>
              <a:rPr spc="-5" dirty="0"/>
              <a:t>D</a:t>
            </a:r>
            <a:r>
              <a:rPr spc="40" dirty="0"/>
              <a:t> </a:t>
            </a:r>
            <a:r>
              <a:rPr spc="-5" dirty="0"/>
              <a:t>E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0" dirty="0"/>
              <a:t> </a:t>
            </a:r>
            <a:r>
              <a:rPr spc="-5" dirty="0"/>
              <a:t>I</a:t>
            </a:r>
            <a:r>
              <a:rPr spc="35" dirty="0"/>
              <a:t> </a:t>
            </a:r>
            <a:r>
              <a:rPr spc="-5" dirty="0"/>
              <a:t>G</a:t>
            </a:r>
            <a:r>
              <a:rPr spc="35" dirty="0"/>
              <a:t> </a:t>
            </a:r>
            <a:r>
              <a:rPr spc="-5" dirty="0"/>
              <a:t>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10.jpg"/><Relationship Id="rId7" Type="http://schemas.openxmlformats.org/officeDocument/2006/relationships/image" Target="../media/image26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7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0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6449" y="2172163"/>
            <a:ext cx="10058400" cy="5659120"/>
            <a:chOff x="0" y="1057655"/>
            <a:chExt cx="10058400" cy="5659120"/>
          </a:xfrm>
        </p:grpSpPr>
        <p:sp>
          <p:nvSpPr>
            <p:cNvPr id="3" name="object 3"/>
            <p:cNvSpPr/>
            <p:nvPr/>
          </p:nvSpPr>
          <p:spPr>
            <a:xfrm>
              <a:off x="0" y="1057655"/>
              <a:ext cx="10058400" cy="47594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994660"/>
              <a:ext cx="10058400" cy="3721735"/>
            </a:xfrm>
            <a:custGeom>
              <a:avLst/>
              <a:gdLst/>
              <a:ahLst/>
              <a:cxnLst/>
              <a:rect l="l" t="t" r="r" b="b"/>
              <a:pathLst>
                <a:path w="10058400" h="3721734">
                  <a:moveTo>
                    <a:pt x="10058400" y="0"/>
                  </a:moveTo>
                  <a:lnTo>
                    <a:pt x="0" y="0"/>
                  </a:lnTo>
                  <a:lnTo>
                    <a:pt x="0" y="3721607"/>
                  </a:lnTo>
                  <a:lnTo>
                    <a:pt x="10058400" y="3721607"/>
                  </a:lnTo>
                  <a:lnTo>
                    <a:pt x="10058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55992" y="5724144"/>
              <a:ext cx="2078736" cy="8503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811779"/>
              <a:ext cx="10058400" cy="182880"/>
            </a:xfrm>
            <a:custGeom>
              <a:avLst/>
              <a:gdLst/>
              <a:ahLst/>
              <a:cxnLst/>
              <a:rect l="l" t="t" r="r" b="b"/>
              <a:pathLst>
                <a:path w="10058400" h="182880">
                  <a:moveTo>
                    <a:pt x="10058400" y="0"/>
                  </a:moveTo>
                  <a:lnTo>
                    <a:pt x="0" y="0"/>
                  </a:lnTo>
                  <a:lnTo>
                    <a:pt x="0" y="182880"/>
                  </a:lnTo>
                  <a:lnTo>
                    <a:pt x="10058400" y="182880"/>
                  </a:lnTo>
                  <a:lnTo>
                    <a:pt x="10058400" y="0"/>
                  </a:lnTo>
                  <a:close/>
                </a:path>
              </a:pathLst>
            </a:custGeom>
            <a:solidFill>
              <a:srgbClr val="D1A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10721" y="4062713"/>
            <a:ext cx="6116955" cy="883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950" i="0" spc="10" dirty="0">
                <a:solidFill>
                  <a:srgbClr val="0062AC"/>
                </a:solidFill>
                <a:latin typeface="Cambria"/>
                <a:cs typeface="Cambria"/>
              </a:rPr>
              <a:t>CITY OF</a:t>
            </a:r>
            <a:r>
              <a:rPr sz="2950" i="0" spc="-50" dirty="0">
                <a:solidFill>
                  <a:srgbClr val="0062AC"/>
                </a:solidFill>
                <a:latin typeface="Cambria"/>
                <a:cs typeface="Cambria"/>
              </a:rPr>
              <a:t> </a:t>
            </a:r>
            <a:r>
              <a:rPr sz="2950" i="0" spc="10" dirty="0">
                <a:solidFill>
                  <a:srgbClr val="0062AC"/>
                </a:solidFill>
                <a:latin typeface="Cambria"/>
                <a:cs typeface="Cambria"/>
              </a:rPr>
              <a:t>CLEVELAND</a:t>
            </a:r>
            <a:endParaRPr sz="29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i="0" spc="-15" dirty="0">
                <a:solidFill>
                  <a:srgbClr val="0062AC"/>
                </a:solidFill>
                <a:latin typeface="Calibri"/>
                <a:cs typeface="Calibri"/>
              </a:rPr>
              <a:t>Parking </a:t>
            </a:r>
            <a:r>
              <a:rPr i="0" spc="-25" dirty="0">
                <a:solidFill>
                  <a:srgbClr val="0062AC"/>
                </a:solidFill>
                <a:latin typeface="Calibri"/>
                <a:cs typeface="Calibri"/>
              </a:rPr>
              <a:t>Meter </a:t>
            </a:r>
            <a:r>
              <a:rPr i="0" spc="-30" dirty="0">
                <a:solidFill>
                  <a:srgbClr val="0062AC"/>
                </a:solidFill>
                <a:latin typeface="Calibri"/>
                <a:cs typeface="Calibri"/>
              </a:rPr>
              <a:t>System </a:t>
            </a:r>
            <a:r>
              <a:rPr i="0" spc="-10" dirty="0">
                <a:solidFill>
                  <a:srgbClr val="0062AC"/>
                </a:solidFill>
                <a:latin typeface="Calibri"/>
                <a:cs typeface="Calibri"/>
              </a:rPr>
              <a:t>Enhancement</a:t>
            </a:r>
            <a:r>
              <a:rPr i="0" spc="60" dirty="0">
                <a:solidFill>
                  <a:srgbClr val="0062AC"/>
                </a:solidFill>
                <a:latin typeface="Calibri"/>
                <a:cs typeface="Calibri"/>
              </a:rPr>
              <a:t> </a:t>
            </a:r>
            <a:r>
              <a:rPr i="0" spc="-15" dirty="0">
                <a:solidFill>
                  <a:srgbClr val="0062AC"/>
                </a:solidFill>
                <a:latin typeface="Calibri"/>
                <a:cs typeface="Calibri"/>
              </a:rPr>
              <a:t>Project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623491" y="3926286"/>
            <a:ext cx="9124315" cy="3243580"/>
            <a:chOff x="510540" y="3172967"/>
            <a:chExt cx="9124315" cy="3243580"/>
          </a:xfrm>
        </p:grpSpPr>
        <p:sp>
          <p:nvSpPr>
            <p:cNvPr id="9" name="object 9"/>
            <p:cNvSpPr/>
            <p:nvPr/>
          </p:nvSpPr>
          <p:spPr>
            <a:xfrm>
              <a:off x="510540" y="4261103"/>
              <a:ext cx="3808476" cy="21549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511540" y="3172967"/>
              <a:ext cx="1123188" cy="11231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2480" y="1500692"/>
            <a:ext cx="5194300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403985" algn="l"/>
                <a:tab pos="4342130" algn="l"/>
              </a:tabLst>
            </a:pPr>
            <a:r>
              <a:rPr sz="2650" b="1" i="1" spc="190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2650" b="1" i="1" spc="215" dirty="0">
                <a:solidFill>
                  <a:srgbClr val="0070C0"/>
                </a:solidFill>
                <a:latin typeface="Calibri"/>
                <a:cs typeface="Calibri"/>
              </a:rPr>
              <a:t>YS</a:t>
            </a:r>
            <a:r>
              <a:rPr sz="2650" b="1" i="1" spc="24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650" b="1" i="1" spc="24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650" b="1" i="1" spc="-10" dirty="0">
                <a:solidFill>
                  <a:srgbClr val="0070C0"/>
                </a:solidFill>
                <a:latin typeface="Calibri"/>
                <a:cs typeface="Calibri"/>
              </a:rPr>
              <a:t>M</a:t>
            </a:r>
            <a:r>
              <a:rPr sz="2650" b="1" i="1" dirty="0">
                <a:solidFill>
                  <a:srgbClr val="0070C0"/>
                </a:solidFill>
                <a:latin typeface="Calibri"/>
                <a:cs typeface="Calibri"/>
              </a:rPr>
              <a:t>	</a:t>
            </a:r>
            <a:r>
              <a:rPr sz="2650" b="1" i="1" spc="235" dirty="0">
                <a:solidFill>
                  <a:srgbClr val="0070C0"/>
                </a:solidFill>
                <a:latin typeface="Calibri"/>
                <a:cs typeface="Calibri"/>
              </a:rPr>
              <a:t>M</a:t>
            </a:r>
            <a:r>
              <a:rPr sz="2650" b="1" i="1" spc="240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2650" b="1" i="1" spc="245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2650" b="1" i="1" spc="240" dirty="0">
                <a:solidFill>
                  <a:srgbClr val="0070C0"/>
                </a:solidFill>
                <a:latin typeface="Calibri"/>
                <a:cs typeface="Calibri"/>
              </a:rPr>
              <a:t>ER</a:t>
            </a:r>
            <a:r>
              <a:rPr sz="2650" b="1" i="1" spc="235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2650" b="1" i="1" spc="250" dirty="0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sz="2650" b="1" i="1" spc="220" dirty="0">
                <a:solidFill>
                  <a:srgbClr val="0070C0"/>
                </a:solidFill>
                <a:latin typeface="Calibri"/>
                <a:cs typeface="Calibri"/>
              </a:rPr>
              <a:t>Z</a:t>
            </a:r>
            <a:r>
              <a:rPr sz="2650" b="1" i="1" spc="2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650" b="1" i="1" spc="24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650" b="1" i="1" spc="235" dirty="0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sz="2650" b="1" i="1" spc="240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2650" b="1" i="1" spc="-10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2650" b="1" i="1" dirty="0">
                <a:solidFill>
                  <a:srgbClr val="0070C0"/>
                </a:solidFill>
                <a:latin typeface="Calibri"/>
                <a:cs typeface="Calibri"/>
              </a:rPr>
              <a:t>	</a:t>
            </a:r>
            <a:r>
              <a:rPr sz="2650" b="1" i="1" spc="245" dirty="0">
                <a:solidFill>
                  <a:srgbClr val="0070C0"/>
                </a:solidFill>
                <a:latin typeface="Calibri"/>
                <a:cs typeface="Calibri"/>
              </a:rPr>
              <a:t>PL</a:t>
            </a:r>
            <a:r>
              <a:rPr sz="2650" b="1" i="1" spc="235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650" b="1" i="1" spc="-10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504" y="2060009"/>
            <a:ext cx="6553200" cy="3784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300" b="1" dirty="0">
                <a:latin typeface="Calibri"/>
                <a:cs typeface="Calibri"/>
              </a:rPr>
              <a:t>Parking </a:t>
            </a:r>
            <a:r>
              <a:rPr sz="2300" b="1" spc="-5" dirty="0">
                <a:latin typeface="Calibri"/>
                <a:cs typeface="Calibri"/>
              </a:rPr>
              <a:t>Rates </a:t>
            </a:r>
            <a:r>
              <a:rPr sz="2300" b="1" spc="5" dirty="0">
                <a:latin typeface="Calibri"/>
                <a:cs typeface="Calibri"/>
              </a:rPr>
              <a:t>and </a:t>
            </a:r>
            <a:r>
              <a:rPr sz="2300" b="1" spc="-5" dirty="0">
                <a:latin typeface="Calibri"/>
                <a:cs typeface="Calibri"/>
              </a:rPr>
              <a:t>Enforcement Policies </a:t>
            </a:r>
            <a:r>
              <a:rPr sz="2300" b="1" spc="5" dirty="0">
                <a:latin typeface="Calibri"/>
                <a:cs typeface="Calibri"/>
              </a:rPr>
              <a:t>of </a:t>
            </a:r>
            <a:r>
              <a:rPr sz="2300" b="1" spc="-5" dirty="0">
                <a:latin typeface="Calibri"/>
                <a:cs typeface="Calibri"/>
              </a:rPr>
              <a:t>Peer</a:t>
            </a:r>
            <a:r>
              <a:rPr sz="2300" b="1" spc="-8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Cities: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48343" y="1255775"/>
            <a:ext cx="882396" cy="886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81271" y="6202491"/>
            <a:ext cx="1027176" cy="4334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9352" y="2670048"/>
            <a:ext cx="9759696" cy="29519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00"/>
              </a:lnSpc>
            </a:pPr>
            <a:r>
              <a:rPr spc="-5" dirty="0"/>
              <a:t>I</a:t>
            </a:r>
            <a:r>
              <a:rPr spc="3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5" dirty="0"/>
              <a:t> </a:t>
            </a:r>
            <a:r>
              <a:rPr spc="-5" dirty="0"/>
              <a:t>V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25" dirty="0"/>
              <a:t> </a:t>
            </a:r>
            <a:r>
              <a:rPr spc="-5" dirty="0"/>
              <a:t>T</a:t>
            </a:r>
            <a:r>
              <a:rPr spc="35" dirty="0"/>
              <a:t> </a:t>
            </a:r>
            <a:r>
              <a:rPr spc="-5" dirty="0"/>
              <a:t>I</a:t>
            </a:r>
            <a:r>
              <a:rPr spc="25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N</a:t>
            </a:r>
            <a:r>
              <a:rPr spc="40" dirty="0"/>
              <a:t> </a:t>
            </a:r>
            <a:r>
              <a:rPr spc="-5" dirty="0"/>
              <a:t>T</a:t>
            </a:r>
            <a:r>
              <a:rPr spc="40" dirty="0"/>
              <a:t> </a:t>
            </a:r>
            <a:r>
              <a:rPr spc="-5" dirty="0"/>
              <a:t>H</a:t>
            </a:r>
            <a:r>
              <a:rPr spc="35" dirty="0"/>
              <a:t> </a:t>
            </a:r>
            <a:r>
              <a:rPr spc="-5" dirty="0"/>
              <a:t>R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U</a:t>
            </a:r>
            <a:r>
              <a:rPr spc="40" dirty="0"/>
              <a:t> </a:t>
            </a:r>
            <a:r>
              <a:rPr spc="-5" dirty="0"/>
              <a:t>G</a:t>
            </a:r>
            <a:r>
              <a:rPr spc="30" dirty="0"/>
              <a:t> </a:t>
            </a:r>
            <a:r>
              <a:rPr spc="-5" dirty="0"/>
              <a:t>H</a:t>
            </a:r>
            <a:r>
              <a:rPr spc="4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L</a:t>
            </a:r>
            <a:r>
              <a:rPr spc="30" dirty="0"/>
              <a:t> </a:t>
            </a:r>
            <a:r>
              <a:rPr spc="-5" dirty="0"/>
              <a:t>L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40" dirty="0"/>
              <a:t> </a:t>
            </a:r>
            <a:r>
              <a:rPr spc="-5" dirty="0"/>
              <a:t>B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5" dirty="0"/>
              <a:t> </a:t>
            </a:r>
            <a:r>
              <a:rPr spc="-5" dirty="0"/>
              <a:t>R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25" dirty="0"/>
              <a:t> </a:t>
            </a:r>
            <a:r>
              <a:rPr spc="-5" dirty="0"/>
              <a:t>T</a:t>
            </a:r>
            <a:r>
              <a:rPr spc="45" dirty="0"/>
              <a:t> </a:t>
            </a:r>
            <a:r>
              <a:rPr spc="-5" dirty="0"/>
              <a:t>I</a:t>
            </a:r>
            <a:r>
              <a:rPr spc="25" dirty="0"/>
              <a:t> </a:t>
            </a:r>
            <a:r>
              <a:rPr spc="-5" dirty="0"/>
              <a:t>O</a:t>
            </a:r>
            <a:r>
              <a:rPr spc="2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,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5" dirty="0"/>
              <a:t> </a:t>
            </a:r>
            <a:r>
              <a:rPr spc="-5" dirty="0"/>
              <a:t>U</a:t>
            </a:r>
            <a:r>
              <a:rPr spc="4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E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0" dirty="0"/>
              <a:t> </a:t>
            </a:r>
            <a:r>
              <a:rPr spc="-5" dirty="0"/>
              <a:t>S</a:t>
            </a:r>
            <a:r>
              <a:rPr spc="55" dirty="0"/>
              <a:t> </a:t>
            </a:r>
            <a:r>
              <a:rPr spc="-5" dirty="0"/>
              <a:t>B</a:t>
            </a:r>
            <a:r>
              <a:rPr spc="35" dirty="0"/>
              <a:t> </a:t>
            </a:r>
            <a:r>
              <a:rPr spc="-5" dirty="0"/>
              <a:t>Y</a:t>
            </a:r>
            <a:r>
              <a:rPr spc="70" dirty="0"/>
              <a:t> </a:t>
            </a:r>
            <a:r>
              <a:rPr spc="-5" dirty="0"/>
              <a:t>D</a:t>
            </a:r>
            <a:r>
              <a:rPr spc="40" dirty="0"/>
              <a:t> </a:t>
            </a:r>
            <a:r>
              <a:rPr spc="-5" dirty="0"/>
              <a:t>E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0" dirty="0"/>
              <a:t> </a:t>
            </a:r>
            <a:r>
              <a:rPr spc="-5" dirty="0"/>
              <a:t>I</a:t>
            </a:r>
            <a:r>
              <a:rPr spc="35" dirty="0"/>
              <a:t> </a:t>
            </a:r>
            <a:r>
              <a:rPr spc="-5" dirty="0"/>
              <a:t>G</a:t>
            </a:r>
            <a:r>
              <a:rPr spc="35" dirty="0"/>
              <a:t> </a:t>
            </a:r>
            <a:r>
              <a:rPr spc="-5" dirty="0"/>
              <a:t>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2480" y="1500692"/>
            <a:ext cx="5194300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403985" algn="l"/>
                <a:tab pos="4342130" algn="l"/>
              </a:tabLst>
            </a:pPr>
            <a:r>
              <a:rPr spc="190" dirty="0"/>
              <a:t>S</a:t>
            </a:r>
            <a:r>
              <a:rPr spc="215" dirty="0"/>
              <a:t>YS</a:t>
            </a:r>
            <a:r>
              <a:rPr spc="245" dirty="0"/>
              <a:t>T</a:t>
            </a:r>
            <a:r>
              <a:rPr spc="240" dirty="0"/>
              <a:t>E</a:t>
            </a:r>
            <a:r>
              <a:rPr spc="-10" dirty="0"/>
              <a:t>M</a:t>
            </a:r>
            <a:r>
              <a:rPr dirty="0"/>
              <a:t>	</a:t>
            </a:r>
            <a:r>
              <a:rPr spc="235" dirty="0"/>
              <a:t>M</a:t>
            </a:r>
            <a:r>
              <a:rPr spc="240" dirty="0"/>
              <a:t>O</a:t>
            </a:r>
            <a:r>
              <a:rPr spc="245" dirty="0"/>
              <a:t>D</a:t>
            </a:r>
            <a:r>
              <a:rPr spc="240" dirty="0"/>
              <a:t>ER</a:t>
            </a:r>
            <a:r>
              <a:rPr spc="235" dirty="0"/>
              <a:t>N</a:t>
            </a:r>
            <a:r>
              <a:rPr spc="250" dirty="0"/>
              <a:t>I</a:t>
            </a:r>
            <a:r>
              <a:rPr spc="220" dirty="0"/>
              <a:t>Z</a:t>
            </a:r>
            <a:r>
              <a:rPr spc="20" dirty="0"/>
              <a:t>A</a:t>
            </a:r>
            <a:r>
              <a:rPr spc="245" dirty="0"/>
              <a:t>T</a:t>
            </a:r>
            <a:r>
              <a:rPr spc="235" dirty="0"/>
              <a:t>I</a:t>
            </a:r>
            <a:r>
              <a:rPr spc="240" dirty="0"/>
              <a:t>O</a:t>
            </a:r>
            <a:r>
              <a:rPr spc="-10" dirty="0"/>
              <a:t>N</a:t>
            </a:r>
            <a:r>
              <a:rPr dirty="0"/>
              <a:t>	</a:t>
            </a:r>
            <a:r>
              <a:rPr spc="245" dirty="0"/>
              <a:t>PL</a:t>
            </a:r>
            <a:r>
              <a:rPr spc="235" dirty="0"/>
              <a:t>A</a:t>
            </a:r>
            <a:r>
              <a:rPr spc="-10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1296" y="1962358"/>
            <a:ext cx="4164965" cy="387540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75565">
              <a:lnSpc>
                <a:spcPct val="100000"/>
              </a:lnSpc>
              <a:spcBef>
                <a:spcPts val="114"/>
              </a:spcBef>
            </a:pPr>
            <a:r>
              <a:rPr sz="2300" b="1" spc="5" dirty="0">
                <a:latin typeface="Calibri"/>
                <a:cs typeface="Calibri"/>
              </a:rPr>
              <a:t>Phase </a:t>
            </a:r>
            <a:r>
              <a:rPr sz="2300" b="1" dirty="0">
                <a:latin typeface="Calibri"/>
                <a:cs typeface="Calibri"/>
              </a:rPr>
              <a:t>I </a:t>
            </a:r>
            <a:r>
              <a:rPr sz="2300" b="1" spc="-5" dirty="0">
                <a:latin typeface="Calibri"/>
                <a:cs typeface="Calibri"/>
              </a:rPr>
              <a:t>Implementation</a:t>
            </a:r>
            <a:r>
              <a:rPr sz="2300" b="1" spc="-5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Areas:</a:t>
            </a:r>
            <a:endParaRPr sz="230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  <a:spcBef>
                <a:spcPts val="1595"/>
              </a:spcBef>
            </a:pPr>
            <a:r>
              <a:rPr sz="1650" b="1" dirty="0">
                <a:latin typeface="Arial Narrow"/>
                <a:cs typeface="Arial Narrow"/>
              </a:rPr>
              <a:t>Central Business</a:t>
            </a:r>
            <a:r>
              <a:rPr sz="1650" b="1" spc="-70" dirty="0">
                <a:latin typeface="Arial Narrow"/>
                <a:cs typeface="Arial Narrow"/>
              </a:rPr>
              <a:t> </a:t>
            </a:r>
            <a:r>
              <a:rPr sz="1650" b="1" dirty="0">
                <a:latin typeface="Arial Narrow"/>
                <a:cs typeface="Arial Narrow"/>
              </a:rPr>
              <a:t>District</a:t>
            </a:r>
            <a:endParaRPr sz="1650">
              <a:latin typeface="Arial Narrow"/>
              <a:cs typeface="Arial Narrow"/>
            </a:endParaRPr>
          </a:p>
          <a:p>
            <a:pPr marL="205104">
              <a:lnSpc>
                <a:spcPct val="100000"/>
              </a:lnSpc>
              <a:spcBef>
                <a:spcPts val="35"/>
              </a:spcBef>
            </a:pPr>
            <a:r>
              <a:rPr sz="1450" b="1" i="1" spc="10" dirty="0">
                <a:solidFill>
                  <a:srgbClr val="0062AC"/>
                </a:solidFill>
                <a:latin typeface="Arial Narrow"/>
                <a:cs typeface="Arial Narrow"/>
              </a:rPr>
              <a:t>Including </a:t>
            </a:r>
            <a:r>
              <a:rPr sz="1450" b="1" i="1" spc="15" dirty="0">
                <a:solidFill>
                  <a:srgbClr val="0062AC"/>
                </a:solidFill>
                <a:latin typeface="Arial Narrow"/>
                <a:cs typeface="Arial Narrow"/>
              </a:rPr>
              <a:t>CSU, </a:t>
            </a:r>
            <a:r>
              <a:rPr sz="1450" b="1" i="1" spc="10" dirty="0">
                <a:solidFill>
                  <a:srgbClr val="0062AC"/>
                </a:solidFill>
                <a:latin typeface="Arial Narrow"/>
                <a:cs typeface="Arial Narrow"/>
              </a:rPr>
              <a:t>Flats </a:t>
            </a:r>
            <a:r>
              <a:rPr sz="1450" b="1" i="1" spc="15" dirty="0">
                <a:solidFill>
                  <a:srgbClr val="0062AC"/>
                </a:solidFill>
                <a:latin typeface="Arial Narrow"/>
                <a:cs typeface="Arial Narrow"/>
              </a:rPr>
              <a:t>East Bank,</a:t>
            </a:r>
            <a:r>
              <a:rPr sz="1450" b="1" i="1" spc="-30" dirty="0">
                <a:solidFill>
                  <a:srgbClr val="0062AC"/>
                </a:solidFill>
                <a:latin typeface="Arial Narrow"/>
                <a:cs typeface="Arial Narrow"/>
              </a:rPr>
              <a:t> </a:t>
            </a:r>
            <a:r>
              <a:rPr sz="1450" b="1" i="1" spc="15" dirty="0">
                <a:solidFill>
                  <a:srgbClr val="0062AC"/>
                </a:solidFill>
                <a:latin typeface="Arial Narrow"/>
                <a:cs typeface="Arial Narrow"/>
              </a:rPr>
              <a:t>Lakefront</a:t>
            </a:r>
            <a:endParaRPr sz="145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>
              <a:latin typeface="Arial Narrow"/>
              <a:cs typeface="Arial Narrow"/>
            </a:endParaRPr>
          </a:p>
          <a:p>
            <a:pPr marL="76200">
              <a:lnSpc>
                <a:spcPct val="100000"/>
              </a:lnSpc>
              <a:spcBef>
                <a:spcPts val="5"/>
              </a:spcBef>
            </a:pPr>
            <a:r>
              <a:rPr sz="1650" b="1" dirty="0">
                <a:latin typeface="Arial Narrow"/>
                <a:cs typeface="Arial Narrow"/>
              </a:rPr>
              <a:t>Central</a:t>
            </a:r>
            <a:r>
              <a:rPr sz="1650" b="1" spc="-40" dirty="0">
                <a:latin typeface="Arial Narrow"/>
                <a:cs typeface="Arial Narrow"/>
              </a:rPr>
              <a:t> </a:t>
            </a:r>
            <a:r>
              <a:rPr sz="1650" b="1" dirty="0">
                <a:latin typeface="Arial Narrow"/>
                <a:cs typeface="Arial Narrow"/>
              </a:rPr>
              <a:t>Neighborhood</a:t>
            </a:r>
            <a:endParaRPr sz="1650">
              <a:latin typeface="Arial Narrow"/>
              <a:cs typeface="Arial Narrow"/>
            </a:endParaRPr>
          </a:p>
          <a:p>
            <a:pPr marL="205104">
              <a:lnSpc>
                <a:spcPct val="100000"/>
              </a:lnSpc>
              <a:spcBef>
                <a:spcPts val="30"/>
              </a:spcBef>
            </a:pPr>
            <a:r>
              <a:rPr sz="1450" b="1" i="1" spc="-5" dirty="0">
                <a:solidFill>
                  <a:srgbClr val="0062AC"/>
                </a:solidFill>
                <a:latin typeface="Arial Narrow"/>
                <a:cs typeface="Arial Narrow"/>
              </a:rPr>
              <a:t>Tri-C </a:t>
            </a:r>
            <a:r>
              <a:rPr sz="1450" b="1" i="1" spc="15" dirty="0">
                <a:solidFill>
                  <a:srgbClr val="0062AC"/>
                </a:solidFill>
                <a:latin typeface="Arial Narrow"/>
                <a:cs typeface="Arial Narrow"/>
              </a:rPr>
              <a:t>and </a:t>
            </a:r>
            <a:r>
              <a:rPr sz="1450" b="1" i="1" spc="10" dirty="0">
                <a:solidFill>
                  <a:srgbClr val="0062AC"/>
                </a:solidFill>
                <a:latin typeface="Arial Narrow"/>
                <a:cs typeface="Arial Narrow"/>
              </a:rPr>
              <a:t>St. Vincent Hospital</a:t>
            </a:r>
            <a:r>
              <a:rPr sz="1450" b="1" i="1" spc="-35" dirty="0">
                <a:solidFill>
                  <a:srgbClr val="0062AC"/>
                </a:solidFill>
                <a:latin typeface="Arial Narrow"/>
                <a:cs typeface="Arial Narrow"/>
              </a:rPr>
              <a:t> </a:t>
            </a:r>
            <a:r>
              <a:rPr sz="1450" b="1" i="1" spc="10" dirty="0">
                <a:solidFill>
                  <a:srgbClr val="0062AC"/>
                </a:solidFill>
                <a:latin typeface="Arial Narrow"/>
                <a:cs typeface="Arial Narrow"/>
              </a:rPr>
              <a:t>area</a:t>
            </a:r>
            <a:endParaRPr sz="145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Arial Narrow"/>
              <a:cs typeface="Arial Narrow"/>
            </a:endParaRPr>
          </a:p>
          <a:p>
            <a:pPr marL="76200">
              <a:lnSpc>
                <a:spcPct val="100000"/>
              </a:lnSpc>
            </a:pPr>
            <a:r>
              <a:rPr sz="1650" b="1" spc="-5" dirty="0">
                <a:latin typeface="Arial Narrow"/>
                <a:cs typeface="Arial Narrow"/>
              </a:rPr>
              <a:t>Ohio</a:t>
            </a:r>
            <a:r>
              <a:rPr sz="1650" b="1" spc="-25" dirty="0">
                <a:latin typeface="Arial Narrow"/>
                <a:cs typeface="Arial Narrow"/>
              </a:rPr>
              <a:t> </a:t>
            </a:r>
            <a:r>
              <a:rPr sz="1650" b="1" dirty="0">
                <a:latin typeface="Arial Narrow"/>
                <a:cs typeface="Arial Narrow"/>
              </a:rPr>
              <a:t>City</a:t>
            </a:r>
            <a:endParaRPr sz="1650">
              <a:latin typeface="Arial Narrow"/>
              <a:cs typeface="Arial Narrow"/>
            </a:endParaRPr>
          </a:p>
          <a:p>
            <a:pPr marL="205104">
              <a:lnSpc>
                <a:spcPct val="100000"/>
              </a:lnSpc>
              <a:spcBef>
                <a:spcPts val="30"/>
              </a:spcBef>
            </a:pPr>
            <a:r>
              <a:rPr sz="1450" b="1" i="1" spc="10" dirty="0">
                <a:solidFill>
                  <a:srgbClr val="0062AC"/>
                </a:solidFill>
                <a:latin typeface="Arial Narrow"/>
                <a:cs typeface="Arial Narrow"/>
              </a:rPr>
              <a:t>Westside </a:t>
            </a:r>
            <a:r>
              <a:rPr sz="1450" b="1" i="1" spc="15" dirty="0">
                <a:solidFill>
                  <a:srgbClr val="0062AC"/>
                </a:solidFill>
                <a:latin typeface="Arial Narrow"/>
                <a:cs typeface="Arial Narrow"/>
              </a:rPr>
              <a:t>Market </a:t>
            </a:r>
            <a:r>
              <a:rPr sz="1450" b="1" i="1" spc="10" dirty="0">
                <a:solidFill>
                  <a:srgbClr val="0062AC"/>
                </a:solidFill>
                <a:latin typeface="Arial Narrow"/>
                <a:cs typeface="Arial Narrow"/>
              </a:rPr>
              <a:t>District </a:t>
            </a:r>
            <a:r>
              <a:rPr sz="1450" b="1" i="1" spc="-25" dirty="0">
                <a:solidFill>
                  <a:srgbClr val="0062AC"/>
                </a:solidFill>
                <a:latin typeface="Arial Narrow"/>
                <a:cs typeface="Arial Narrow"/>
              </a:rPr>
              <a:t>W. </a:t>
            </a:r>
            <a:r>
              <a:rPr sz="1450" b="1" i="1" spc="5" dirty="0">
                <a:solidFill>
                  <a:srgbClr val="0062AC"/>
                </a:solidFill>
                <a:latin typeface="Arial Narrow"/>
                <a:cs typeface="Arial Narrow"/>
              </a:rPr>
              <a:t>25</a:t>
            </a:r>
            <a:r>
              <a:rPr sz="1500" b="1" i="1" spc="7" baseline="25000" dirty="0">
                <a:solidFill>
                  <a:srgbClr val="0062AC"/>
                </a:solidFill>
                <a:latin typeface="Arial Narrow"/>
                <a:cs typeface="Arial Narrow"/>
              </a:rPr>
              <a:t>th </a:t>
            </a:r>
            <a:r>
              <a:rPr sz="1450" b="1" i="1" spc="15" dirty="0">
                <a:solidFill>
                  <a:srgbClr val="0062AC"/>
                </a:solidFill>
                <a:latin typeface="Arial Narrow"/>
                <a:cs typeface="Arial Narrow"/>
              </a:rPr>
              <a:t>and Lorain </a:t>
            </a:r>
            <a:r>
              <a:rPr sz="1450" b="1" i="1" dirty="0">
                <a:solidFill>
                  <a:srgbClr val="0062AC"/>
                </a:solidFill>
                <a:latin typeface="Arial Narrow"/>
                <a:cs typeface="Arial Narrow"/>
              </a:rPr>
              <a:t>Ave.</a:t>
            </a:r>
            <a:r>
              <a:rPr sz="1450" b="1" i="1" spc="-25" dirty="0">
                <a:solidFill>
                  <a:srgbClr val="0062AC"/>
                </a:solidFill>
                <a:latin typeface="Arial Narrow"/>
                <a:cs typeface="Arial Narrow"/>
              </a:rPr>
              <a:t> </a:t>
            </a:r>
            <a:r>
              <a:rPr sz="1450" b="1" i="1" spc="10" dirty="0">
                <a:solidFill>
                  <a:srgbClr val="0062AC"/>
                </a:solidFill>
                <a:latin typeface="Arial Narrow"/>
                <a:cs typeface="Arial Narrow"/>
              </a:rPr>
              <a:t>area</a:t>
            </a:r>
            <a:endParaRPr sz="145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Arial Narrow"/>
              <a:cs typeface="Arial Narrow"/>
            </a:endParaRPr>
          </a:p>
          <a:p>
            <a:pPr marL="76200">
              <a:lnSpc>
                <a:spcPct val="100000"/>
              </a:lnSpc>
            </a:pPr>
            <a:r>
              <a:rPr sz="1650" b="1" dirty="0">
                <a:latin typeface="Arial Narrow"/>
                <a:cs typeface="Arial Narrow"/>
              </a:rPr>
              <a:t>Detroit</a:t>
            </a:r>
            <a:r>
              <a:rPr sz="1650" b="1" spc="-30" dirty="0">
                <a:latin typeface="Arial Narrow"/>
                <a:cs typeface="Arial Narrow"/>
              </a:rPr>
              <a:t> </a:t>
            </a:r>
            <a:r>
              <a:rPr sz="1650" b="1" dirty="0">
                <a:latin typeface="Arial Narrow"/>
                <a:cs typeface="Arial Narrow"/>
              </a:rPr>
              <a:t>Shoreway</a:t>
            </a:r>
            <a:endParaRPr sz="1650">
              <a:latin typeface="Arial Narrow"/>
              <a:cs typeface="Arial Narrow"/>
            </a:endParaRPr>
          </a:p>
          <a:p>
            <a:pPr marL="205104">
              <a:lnSpc>
                <a:spcPct val="100000"/>
              </a:lnSpc>
              <a:spcBef>
                <a:spcPts val="30"/>
              </a:spcBef>
            </a:pPr>
            <a:r>
              <a:rPr sz="1450" b="1" i="1" spc="10" dirty="0">
                <a:solidFill>
                  <a:srgbClr val="0062AC"/>
                </a:solidFill>
                <a:latin typeface="Arial Narrow"/>
                <a:cs typeface="Arial Narrow"/>
              </a:rPr>
              <a:t>Gordon </a:t>
            </a:r>
            <a:r>
              <a:rPr sz="1450" b="1" i="1" spc="15" dirty="0">
                <a:solidFill>
                  <a:srgbClr val="0062AC"/>
                </a:solidFill>
                <a:latin typeface="Arial Narrow"/>
                <a:cs typeface="Arial Narrow"/>
              </a:rPr>
              <a:t>Square Performing Arts </a:t>
            </a:r>
            <a:r>
              <a:rPr sz="1450" b="1" i="1" spc="10" dirty="0">
                <a:solidFill>
                  <a:srgbClr val="0062AC"/>
                </a:solidFill>
                <a:latin typeface="Arial Narrow"/>
                <a:cs typeface="Arial Narrow"/>
              </a:rPr>
              <a:t>District</a:t>
            </a:r>
            <a:r>
              <a:rPr sz="1450" b="1" i="1" spc="-135" dirty="0">
                <a:solidFill>
                  <a:srgbClr val="0062AC"/>
                </a:solidFill>
                <a:latin typeface="Arial Narrow"/>
                <a:cs typeface="Arial Narrow"/>
              </a:rPr>
              <a:t> </a:t>
            </a:r>
            <a:r>
              <a:rPr sz="1450" b="1" i="1" spc="10" dirty="0">
                <a:solidFill>
                  <a:srgbClr val="0062AC"/>
                </a:solidFill>
                <a:latin typeface="Arial Narrow"/>
                <a:cs typeface="Arial Narrow"/>
              </a:rPr>
              <a:t>area</a:t>
            </a:r>
            <a:endParaRPr sz="145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Arial Narrow"/>
              <a:cs typeface="Arial Narrow"/>
            </a:endParaRPr>
          </a:p>
          <a:p>
            <a:pPr marL="76200">
              <a:lnSpc>
                <a:spcPct val="100000"/>
              </a:lnSpc>
            </a:pPr>
            <a:r>
              <a:rPr sz="1650" b="1" dirty="0">
                <a:latin typeface="Arial Narrow"/>
                <a:cs typeface="Arial Narrow"/>
              </a:rPr>
              <a:t>University</a:t>
            </a:r>
            <a:r>
              <a:rPr sz="1650" b="1" spc="-30" dirty="0">
                <a:latin typeface="Arial Narrow"/>
                <a:cs typeface="Arial Narrow"/>
              </a:rPr>
              <a:t> </a:t>
            </a:r>
            <a:r>
              <a:rPr sz="1650" b="1" dirty="0">
                <a:latin typeface="Arial Narrow"/>
                <a:cs typeface="Arial Narrow"/>
              </a:rPr>
              <a:t>Circle</a:t>
            </a:r>
            <a:endParaRPr sz="1650">
              <a:latin typeface="Arial Narrow"/>
              <a:cs typeface="Arial Narrow"/>
            </a:endParaRPr>
          </a:p>
          <a:p>
            <a:pPr marL="205104">
              <a:lnSpc>
                <a:spcPct val="100000"/>
              </a:lnSpc>
              <a:spcBef>
                <a:spcPts val="30"/>
              </a:spcBef>
            </a:pPr>
            <a:r>
              <a:rPr sz="1450" b="1" i="1" spc="10" dirty="0">
                <a:solidFill>
                  <a:srgbClr val="0062AC"/>
                </a:solidFill>
                <a:latin typeface="Arial Narrow"/>
                <a:cs typeface="Arial Narrow"/>
              </a:rPr>
              <a:t>Cultural </a:t>
            </a:r>
            <a:r>
              <a:rPr sz="1450" b="1" i="1" spc="15" dirty="0">
                <a:solidFill>
                  <a:srgbClr val="0062AC"/>
                </a:solidFill>
                <a:latin typeface="Arial Narrow"/>
                <a:cs typeface="Arial Narrow"/>
              </a:rPr>
              <a:t>and </a:t>
            </a:r>
            <a:r>
              <a:rPr sz="1450" b="1" i="1" spc="5" dirty="0">
                <a:solidFill>
                  <a:srgbClr val="0062AC"/>
                </a:solidFill>
                <a:latin typeface="Arial Narrow"/>
                <a:cs typeface="Arial Narrow"/>
              </a:rPr>
              <a:t>Institutional </a:t>
            </a:r>
            <a:r>
              <a:rPr sz="1450" b="1" i="1" spc="10" dirty="0">
                <a:solidFill>
                  <a:srgbClr val="0062AC"/>
                </a:solidFill>
                <a:latin typeface="Arial Narrow"/>
                <a:cs typeface="Arial Narrow"/>
              </a:rPr>
              <a:t>District (not Little </a:t>
            </a:r>
            <a:r>
              <a:rPr sz="1450" b="1" i="1" spc="5" dirty="0">
                <a:solidFill>
                  <a:srgbClr val="0062AC"/>
                </a:solidFill>
                <a:latin typeface="Arial Narrow"/>
                <a:cs typeface="Arial Narrow"/>
              </a:rPr>
              <a:t>Italy</a:t>
            </a:r>
            <a:r>
              <a:rPr sz="1450" b="1" i="1" spc="-20" dirty="0">
                <a:solidFill>
                  <a:srgbClr val="0062AC"/>
                </a:solidFill>
                <a:latin typeface="Arial Narrow"/>
                <a:cs typeface="Arial Narrow"/>
              </a:rPr>
              <a:t> </a:t>
            </a:r>
            <a:r>
              <a:rPr sz="1450" b="1" i="1" spc="15" dirty="0">
                <a:solidFill>
                  <a:srgbClr val="0062AC"/>
                </a:solidFill>
                <a:latin typeface="Arial Narrow"/>
                <a:cs typeface="Arial Narrow"/>
              </a:rPr>
              <a:t>area</a:t>
            </a:r>
            <a:endParaRPr sz="145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48343" y="1255775"/>
            <a:ext cx="882396" cy="886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81271" y="6202491"/>
            <a:ext cx="1027176" cy="4334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35167" y="5230367"/>
            <a:ext cx="2042160" cy="10866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60720" y="3957828"/>
            <a:ext cx="1816607" cy="11567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64195" y="2275332"/>
            <a:ext cx="2045207" cy="1060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64195" y="3401567"/>
            <a:ext cx="2045207" cy="12893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64195" y="4768596"/>
            <a:ext cx="2045207" cy="15483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00"/>
              </a:lnSpc>
            </a:pPr>
            <a:r>
              <a:rPr spc="-5" dirty="0"/>
              <a:t>I</a:t>
            </a:r>
            <a:r>
              <a:rPr spc="3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5" dirty="0"/>
              <a:t> </a:t>
            </a:r>
            <a:r>
              <a:rPr spc="-5" dirty="0"/>
              <a:t>V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25" dirty="0"/>
              <a:t> </a:t>
            </a:r>
            <a:r>
              <a:rPr spc="-5" dirty="0"/>
              <a:t>T</a:t>
            </a:r>
            <a:r>
              <a:rPr spc="35" dirty="0"/>
              <a:t> </a:t>
            </a:r>
            <a:r>
              <a:rPr spc="-5" dirty="0"/>
              <a:t>I</a:t>
            </a:r>
            <a:r>
              <a:rPr spc="25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N</a:t>
            </a:r>
            <a:r>
              <a:rPr spc="40" dirty="0"/>
              <a:t> </a:t>
            </a:r>
            <a:r>
              <a:rPr spc="-5" dirty="0"/>
              <a:t>T</a:t>
            </a:r>
            <a:r>
              <a:rPr spc="40" dirty="0"/>
              <a:t> </a:t>
            </a:r>
            <a:r>
              <a:rPr spc="-5" dirty="0"/>
              <a:t>H</a:t>
            </a:r>
            <a:r>
              <a:rPr spc="35" dirty="0"/>
              <a:t> </a:t>
            </a:r>
            <a:r>
              <a:rPr spc="-5" dirty="0"/>
              <a:t>R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U</a:t>
            </a:r>
            <a:r>
              <a:rPr spc="40" dirty="0"/>
              <a:t> </a:t>
            </a:r>
            <a:r>
              <a:rPr spc="-5" dirty="0"/>
              <a:t>G</a:t>
            </a:r>
            <a:r>
              <a:rPr spc="30" dirty="0"/>
              <a:t> </a:t>
            </a:r>
            <a:r>
              <a:rPr spc="-5" dirty="0"/>
              <a:t>H</a:t>
            </a:r>
            <a:r>
              <a:rPr spc="4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L</a:t>
            </a:r>
            <a:r>
              <a:rPr spc="30" dirty="0"/>
              <a:t> </a:t>
            </a:r>
            <a:r>
              <a:rPr spc="-5" dirty="0"/>
              <a:t>L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40" dirty="0"/>
              <a:t> </a:t>
            </a:r>
            <a:r>
              <a:rPr spc="-5" dirty="0"/>
              <a:t>B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5" dirty="0"/>
              <a:t> </a:t>
            </a:r>
            <a:r>
              <a:rPr spc="-5" dirty="0"/>
              <a:t>R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25" dirty="0"/>
              <a:t> </a:t>
            </a:r>
            <a:r>
              <a:rPr spc="-5" dirty="0"/>
              <a:t>T</a:t>
            </a:r>
            <a:r>
              <a:rPr spc="45" dirty="0"/>
              <a:t> </a:t>
            </a:r>
            <a:r>
              <a:rPr spc="-5" dirty="0"/>
              <a:t>I</a:t>
            </a:r>
            <a:r>
              <a:rPr spc="25" dirty="0"/>
              <a:t> </a:t>
            </a:r>
            <a:r>
              <a:rPr spc="-5" dirty="0"/>
              <a:t>O</a:t>
            </a:r>
            <a:r>
              <a:rPr spc="2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,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5" dirty="0"/>
              <a:t> </a:t>
            </a:r>
            <a:r>
              <a:rPr spc="-5" dirty="0"/>
              <a:t>U</a:t>
            </a:r>
            <a:r>
              <a:rPr spc="4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E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0" dirty="0"/>
              <a:t> </a:t>
            </a:r>
            <a:r>
              <a:rPr spc="-5" dirty="0"/>
              <a:t>S</a:t>
            </a:r>
            <a:r>
              <a:rPr spc="55" dirty="0"/>
              <a:t> </a:t>
            </a:r>
            <a:r>
              <a:rPr spc="-5" dirty="0"/>
              <a:t>B</a:t>
            </a:r>
            <a:r>
              <a:rPr spc="35" dirty="0"/>
              <a:t> </a:t>
            </a:r>
            <a:r>
              <a:rPr spc="-5" dirty="0"/>
              <a:t>Y</a:t>
            </a:r>
            <a:r>
              <a:rPr spc="70" dirty="0"/>
              <a:t> </a:t>
            </a:r>
            <a:r>
              <a:rPr spc="-5" dirty="0"/>
              <a:t>D</a:t>
            </a:r>
            <a:r>
              <a:rPr spc="40" dirty="0"/>
              <a:t> </a:t>
            </a:r>
            <a:r>
              <a:rPr spc="-5" dirty="0"/>
              <a:t>E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0" dirty="0"/>
              <a:t> </a:t>
            </a:r>
            <a:r>
              <a:rPr spc="-5" dirty="0"/>
              <a:t>I</a:t>
            </a:r>
            <a:r>
              <a:rPr spc="35" dirty="0"/>
              <a:t> </a:t>
            </a:r>
            <a:r>
              <a:rPr spc="-5" dirty="0"/>
              <a:t>G</a:t>
            </a:r>
            <a:r>
              <a:rPr spc="35" dirty="0"/>
              <a:t> </a:t>
            </a:r>
            <a:r>
              <a:rPr spc="-5" dirty="0"/>
              <a:t>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4682" y="1433063"/>
            <a:ext cx="5201920" cy="90805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620"/>
              </a:spcBef>
              <a:tabLst>
                <a:tab pos="1411605" algn="l"/>
                <a:tab pos="4349750" algn="l"/>
              </a:tabLst>
            </a:pPr>
            <a:r>
              <a:rPr spc="190" dirty="0"/>
              <a:t>S</a:t>
            </a:r>
            <a:r>
              <a:rPr spc="215" dirty="0"/>
              <a:t>YS</a:t>
            </a:r>
            <a:r>
              <a:rPr spc="245" dirty="0"/>
              <a:t>T</a:t>
            </a:r>
            <a:r>
              <a:rPr spc="240" dirty="0"/>
              <a:t>E</a:t>
            </a:r>
            <a:r>
              <a:rPr spc="-10" dirty="0"/>
              <a:t>M</a:t>
            </a:r>
            <a:r>
              <a:rPr dirty="0"/>
              <a:t>	</a:t>
            </a:r>
            <a:r>
              <a:rPr spc="235" dirty="0"/>
              <a:t>M</a:t>
            </a:r>
            <a:r>
              <a:rPr spc="240" dirty="0"/>
              <a:t>O</a:t>
            </a:r>
            <a:r>
              <a:rPr spc="245" dirty="0"/>
              <a:t>D</a:t>
            </a:r>
            <a:r>
              <a:rPr spc="240" dirty="0"/>
              <a:t>ER</a:t>
            </a:r>
            <a:r>
              <a:rPr spc="235" dirty="0"/>
              <a:t>N</a:t>
            </a:r>
            <a:r>
              <a:rPr spc="250" dirty="0"/>
              <a:t>I</a:t>
            </a:r>
            <a:r>
              <a:rPr spc="220" dirty="0"/>
              <a:t>Z</a:t>
            </a:r>
            <a:r>
              <a:rPr spc="20" dirty="0"/>
              <a:t>A</a:t>
            </a:r>
            <a:r>
              <a:rPr spc="245" dirty="0"/>
              <a:t>T</a:t>
            </a:r>
            <a:r>
              <a:rPr spc="235" dirty="0"/>
              <a:t>I</a:t>
            </a:r>
            <a:r>
              <a:rPr spc="240" dirty="0"/>
              <a:t>O</a:t>
            </a:r>
            <a:r>
              <a:rPr spc="-10" dirty="0"/>
              <a:t>N</a:t>
            </a:r>
            <a:r>
              <a:rPr dirty="0"/>
              <a:t>	</a:t>
            </a:r>
            <a:r>
              <a:rPr spc="245" dirty="0"/>
              <a:t>PL</a:t>
            </a:r>
            <a:r>
              <a:rPr spc="235" dirty="0"/>
              <a:t>A</a:t>
            </a:r>
            <a:r>
              <a:rPr spc="-10" dirty="0"/>
              <a:t>N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300" i="0" spc="5" dirty="0">
                <a:solidFill>
                  <a:srgbClr val="000000"/>
                </a:solidFill>
                <a:latin typeface="Calibri"/>
                <a:cs typeface="Calibri"/>
              </a:rPr>
              <a:t>Phase </a:t>
            </a:r>
            <a:r>
              <a:rPr sz="2300" i="0" spc="-5" dirty="0">
                <a:solidFill>
                  <a:srgbClr val="000000"/>
                </a:solidFill>
                <a:latin typeface="Calibri"/>
                <a:cs typeface="Calibri"/>
              </a:rPr>
              <a:t>II Implementation</a:t>
            </a:r>
            <a:r>
              <a:rPr sz="2300" i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300" i="0" dirty="0">
                <a:solidFill>
                  <a:srgbClr val="000000"/>
                </a:solidFill>
                <a:latin typeface="Calibri"/>
                <a:cs typeface="Calibri"/>
              </a:rPr>
              <a:t>Areas: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48343" y="1255775"/>
            <a:ext cx="882396" cy="886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5112" y="2482595"/>
            <a:ext cx="9410700" cy="415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00"/>
              </a:lnSpc>
            </a:pPr>
            <a:r>
              <a:rPr spc="-5" dirty="0"/>
              <a:t>I</a:t>
            </a:r>
            <a:r>
              <a:rPr spc="3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5" dirty="0"/>
              <a:t> </a:t>
            </a:r>
            <a:r>
              <a:rPr spc="-5" dirty="0"/>
              <a:t>V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25" dirty="0"/>
              <a:t> </a:t>
            </a:r>
            <a:r>
              <a:rPr spc="-5" dirty="0"/>
              <a:t>T</a:t>
            </a:r>
            <a:r>
              <a:rPr spc="35" dirty="0"/>
              <a:t> </a:t>
            </a:r>
            <a:r>
              <a:rPr spc="-5" dirty="0"/>
              <a:t>I</a:t>
            </a:r>
            <a:r>
              <a:rPr spc="25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N</a:t>
            </a:r>
            <a:r>
              <a:rPr spc="40" dirty="0"/>
              <a:t> </a:t>
            </a:r>
            <a:r>
              <a:rPr spc="-5" dirty="0"/>
              <a:t>T</a:t>
            </a:r>
            <a:r>
              <a:rPr spc="40" dirty="0"/>
              <a:t> </a:t>
            </a:r>
            <a:r>
              <a:rPr spc="-5" dirty="0"/>
              <a:t>H</a:t>
            </a:r>
            <a:r>
              <a:rPr spc="35" dirty="0"/>
              <a:t> </a:t>
            </a:r>
            <a:r>
              <a:rPr spc="-5" dirty="0"/>
              <a:t>R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U</a:t>
            </a:r>
            <a:r>
              <a:rPr spc="40" dirty="0"/>
              <a:t> </a:t>
            </a:r>
            <a:r>
              <a:rPr spc="-5" dirty="0"/>
              <a:t>G</a:t>
            </a:r>
            <a:r>
              <a:rPr spc="30" dirty="0"/>
              <a:t> </a:t>
            </a:r>
            <a:r>
              <a:rPr spc="-5" dirty="0"/>
              <a:t>H</a:t>
            </a:r>
            <a:r>
              <a:rPr spc="4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L</a:t>
            </a:r>
            <a:r>
              <a:rPr spc="30" dirty="0"/>
              <a:t> </a:t>
            </a:r>
            <a:r>
              <a:rPr spc="-5" dirty="0"/>
              <a:t>L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40" dirty="0"/>
              <a:t> </a:t>
            </a:r>
            <a:r>
              <a:rPr spc="-5" dirty="0"/>
              <a:t>B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5" dirty="0"/>
              <a:t> </a:t>
            </a:r>
            <a:r>
              <a:rPr spc="-5" dirty="0"/>
              <a:t>R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25" dirty="0"/>
              <a:t> </a:t>
            </a:r>
            <a:r>
              <a:rPr spc="-5" dirty="0"/>
              <a:t>T</a:t>
            </a:r>
            <a:r>
              <a:rPr spc="45" dirty="0"/>
              <a:t> </a:t>
            </a:r>
            <a:r>
              <a:rPr spc="-5" dirty="0"/>
              <a:t>I</a:t>
            </a:r>
            <a:r>
              <a:rPr spc="25" dirty="0"/>
              <a:t> </a:t>
            </a:r>
            <a:r>
              <a:rPr spc="-5" dirty="0"/>
              <a:t>O</a:t>
            </a:r>
            <a:r>
              <a:rPr spc="2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,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5" dirty="0"/>
              <a:t> </a:t>
            </a:r>
            <a:r>
              <a:rPr spc="-5" dirty="0"/>
              <a:t>U</a:t>
            </a:r>
            <a:r>
              <a:rPr spc="4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E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0" dirty="0"/>
              <a:t> </a:t>
            </a:r>
            <a:r>
              <a:rPr spc="-5" dirty="0"/>
              <a:t>S</a:t>
            </a:r>
            <a:r>
              <a:rPr spc="55" dirty="0"/>
              <a:t> </a:t>
            </a:r>
            <a:r>
              <a:rPr spc="-5" dirty="0"/>
              <a:t>B</a:t>
            </a:r>
            <a:r>
              <a:rPr spc="35" dirty="0"/>
              <a:t> </a:t>
            </a:r>
            <a:r>
              <a:rPr spc="-5" dirty="0"/>
              <a:t>Y</a:t>
            </a:r>
            <a:r>
              <a:rPr spc="70" dirty="0"/>
              <a:t> </a:t>
            </a:r>
            <a:r>
              <a:rPr spc="-5" dirty="0"/>
              <a:t>D</a:t>
            </a:r>
            <a:r>
              <a:rPr spc="40" dirty="0"/>
              <a:t> </a:t>
            </a:r>
            <a:r>
              <a:rPr spc="-5" dirty="0"/>
              <a:t>E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0" dirty="0"/>
              <a:t> </a:t>
            </a:r>
            <a:r>
              <a:rPr spc="-5" dirty="0"/>
              <a:t>I</a:t>
            </a:r>
            <a:r>
              <a:rPr spc="35" dirty="0"/>
              <a:t> </a:t>
            </a:r>
            <a:r>
              <a:rPr spc="-5" dirty="0"/>
              <a:t>G</a:t>
            </a:r>
            <a:r>
              <a:rPr spc="35" dirty="0"/>
              <a:t> </a:t>
            </a:r>
            <a:r>
              <a:rPr spc="-5" dirty="0"/>
              <a:t>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4682" y="1433063"/>
            <a:ext cx="5201920" cy="90805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620"/>
              </a:spcBef>
              <a:tabLst>
                <a:tab pos="1411605" algn="l"/>
                <a:tab pos="4349750" algn="l"/>
              </a:tabLst>
            </a:pPr>
            <a:r>
              <a:rPr spc="190" dirty="0"/>
              <a:t>S</a:t>
            </a:r>
            <a:r>
              <a:rPr spc="215" dirty="0"/>
              <a:t>YS</a:t>
            </a:r>
            <a:r>
              <a:rPr spc="245" dirty="0"/>
              <a:t>T</a:t>
            </a:r>
            <a:r>
              <a:rPr spc="240" dirty="0"/>
              <a:t>E</a:t>
            </a:r>
            <a:r>
              <a:rPr spc="-10" dirty="0"/>
              <a:t>M</a:t>
            </a:r>
            <a:r>
              <a:rPr dirty="0"/>
              <a:t>	</a:t>
            </a:r>
            <a:r>
              <a:rPr spc="235" dirty="0"/>
              <a:t>M</a:t>
            </a:r>
            <a:r>
              <a:rPr spc="240" dirty="0"/>
              <a:t>O</a:t>
            </a:r>
            <a:r>
              <a:rPr spc="245" dirty="0"/>
              <a:t>D</a:t>
            </a:r>
            <a:r>
              <a:rPr spc="240" dirty="0"/>
              <a:t>ER</a:t>
            </a:r>
            <a:r>
              <a:rPr spc="235" dirty="0"/>
              <a:t>N</a:t>
            </a:r>
            <a:r>
              <a:rPr spc="250" dirty="0"/>
              <a:t>I</a:t>
            </a:r>
            <a:r>
              <a:rPr spc="220" dirty="0"/>
              <a:t>Z</a:t>
            </a:r>
            <a:r>
              <a:rPr spc="20" dirty="0"/>
              <a:t>A</a:t>
            </a:r>
            <a:r>
              <a:rPr spc="245" dirty="0"/>
              <a:t>T</a:t>
            </a:r>
            <a:r>
              <a:rPr spc="235" dirty="0"/>
              <a:t>I</a:t>
            </a:r>
            <a:r>
              <a:rPr spc="240" dirty="0"/>
              <a:t>O</a:t>
            </a:r>
            <a:r>
              <a:rPr spc="-10" dirty="0"/>
              <a:t>N</a:t>
            </a:r>
            <a:r>
              <a:rPr dirty="0"/>
              <a:t>	</a:t>
            </a:r>
            <a:r>
              <a:rPr spc="245" dirty="0"/>
              <a:t>PL</a:t>
            </a:r>
            <a:r>
              <a:rPr spc="235" dirty="0"/>
              <a:t>A</a:t>
            </a:r>
            <a:r>
              <a:rPr spc="-10" dirty="0"/>
              <a:t>N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300" i="0" spc="-5" dirty="0">
                <a:solidFill>
                  <a:srgbClr val="000000"/>
                </a:solidFill>
                <a:latin typeface="Calibri"/>
                <a:cs typeface="Calibri"/>
              </a:rPr>
              <a:t>Two-Phase Implementation</a:t>
            </a:r>
            <a:r>
              <a:rPr sz="2300" i="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300" i="0" spc="-10" dirty="0">
                <a:solidFill>
                  <a:srgbClr val="000000"/>
                </a:solidFill>
                <a:latin typeface="Calibri"/>
                <a:cs typeface="Calibri"/>
              </a:rPr>
              <a:t>Strategy: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48343" y="1255775"/>
            <a:ext cx="882396" cy="886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81271" y="6202491"/>
            <a:ext cx="1027176" cy="4334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556863" y="2384395"/>
          <a:ext cx="6780530" cy="3597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9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9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9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7468">
                <a:tc>
                  <a:txBody>
                    <a:bodyPr/>
                    <a:lstStyle/>
                    <a:p>
                      <a:pPr marL="109220" marR="484505">
                        <a:lnSpc>
                          <a:spcPct val="113100"/>
                        </a:lnSpc>
                        <a:spcBef>
                          <a:spcPts val="390"/>
                        </a:spcBef>
                      </a:pPr>
                      <a:r>
                        <a:rPr sz="16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Meter System  </a:t>
                      </a:r>
                      <a:r>
                        <a:rPr sz="16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Enhancement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5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355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5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CDB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5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5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UCI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5B0"/>
                    </a:solidFill>
                  </a:tcPr>
                </a:tc>
                <a:tc>
                  <a:txBody>
                    <a:bodyPr/>
                    <a:lstStyle/>
                    <a:p>
                      <a:pPr marL="250190" marR="210185" indent="-36830">
                        <a:lnSpc>
                          <a:spcPct val="113500"/>
                        </a:lnSpc>
                        <a:spcBef>
                          <a:spcPts val="920"/>
                        </a:spcBef>
                      </a:pPr>
                      <a:r>
                        <a:rPr sz="125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Oh</a:t>
                      </a:r>
                      <a:r>
                        <a:rPr sz="125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2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  </a:t>
                      </a:r>
                      <a:r>
                        <a:rPr sz="125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City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168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5B0"/>
                    </a:solidFill>
                  </a:tcPr>
                </a:tc>
                <a:tc>
                  <a:txBody>
                    <a:bodyPr/>
                    <a:lstStyle/>
                    <a:p>
                      <a:pPr marL="43180" marR="36195" indent="88265">
                        <a:lnSpc>
                          <a:spcPct val="113500"/>
                        </a:lnSpc>
                        <a:spcBef>
                          <a:spcPts val="920"/>
                        </a:spcBef>
                      </a:pPr>
                      <a:r>
                        <a:rPr sz="125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Detroit  </a:t>
                      </a:r>
                      <a:r>
                        <a:rPr sz="125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25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2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25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25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2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ay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168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5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5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Central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5B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69850" algn="ctr">
                        <a:lnSpc>
                          <a:spcPct val="113199"/>
                        </a:lnSpc>
                        <a:spcBef>
                          <a:spcPts val="105"/>
                        </a:spcBef>
                      </a:pPr>
                      <a:r>
                        <a:rPr sz="125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r>
                        <a:rPr sz="125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5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Other  </a:t>
                      </a:r>
                      <a:r>
                        <a:rPr sz="12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Neigh.  </a:t>
                      </a:r>
                      <a:r>
                        <a:rPr sz="125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Areas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601">
                <a:tc gridSpan="7"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b="1" spc="10" dirty="0">
                          <a:latin typeface="Calibri"/>
                          <a:cs typeface="Calibri"/>
                        </a:rPr>
                        <a:t>Phase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b="1" spc="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Implementation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267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50" spc="20" dirty="0">
                          <a:latin typeface="Calibri"/>
                          <a:cs typeface="Calibri"/>
                        </a:rPr>
                        <a:t>Existing 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Meters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spc="20" dirty="0">
                          <a:latin typeface="Calibri"/>
                          <a:cs typeface="Calibri"/>
                        </a:rPr>
                        <a:t>Replaced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50" i="1" spc="30" dirty="0">
                          <a:latin typeface="Calibri"/>
                          <a:cs typeface="Calibri"/>
                        </a:rPr>
                        <a:t>Yes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50" i="1" spc="25" dirty="0">
                          <a:latin typeface="Calibri"/>
                          <a:cs typeface="Calibri"/>
                        </a:rPr>
                        <a:t>Yes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50" i="1" spc="25" dirty="0">
                          <a:latin typeface="Calibri"/>
                          <a:cs typeface="Calibri"/>
                        </a:rPr>
                        <a:t>Yes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50" i="1" spc="25" dirty="0">
                          <a:latin typeface="Calibri"/>
                          <a:cs typeface="Calibri"/>
                        </a:rPr>
                        <a:t>Yes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50" i="1" spc="25" dirty="0">
                          <a:latin typeface="Calibri"/>
                          <a:cs typeface="Calibri"/>
                        </a:rPr>
                        <a:t>Yes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50" i="1" spc="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No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121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spc="15" dirty="0">
                          <a:latin typeface="Calibri"/>
                          <a:cs typeface="Calibri"/>
                        </a:rPr>
                        <a:t>Unactive Meters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spc="25" dirty="0">
                          <a:latin typeface="Calibri"/>
                          <a:cs typeface="Calibri"/>
                        </a:rPr>
                        <a:t>Removed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i="1" spc="30" dirty="0">
                          <a:latin typeface="Calibri"/>
                          <a:cs typeface="Calibri"/>
                        </a:rPr>
                        <a:t>Yes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i="1" spc="25" dirty="0">
                          <a:latin typeface="Calibri"/>
                          <a:cs typeface="Calibri"/>
                        </a:rPr>
                        <a:t>Yes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i="1" spc="25" dirty="0">
                          <a:latin typeface="Calibri"/>
                          <a:cs typeface="Calibri"/>
                        </a:rPr>
                        <a:t>Yes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i="1" spc="25" dirty="0">
                          <a:latin typeface="Calibri"/>
                          <a:cs typeface="Calibri"/>
                        </a:rPr>
                        <a:t>Yes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i="1" spc="25" dirty="0">
                          <a:latin typeface="Calibri"/>
                          <a:cs typeface="Calibri"/>
                        </a:rPr>
                        <a:t>Yes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i="1" spc="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No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074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spc="30" dirty="0">
                          <a:latin typeface="Calibri"/>
                          <a:cs typeface="Calibri"/>
                        </a:rPr>
                        <a:t>Add 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Meters 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125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Locations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i="1" spc="30" dirty="0">
                          <a:latin typeface="Calibri"/>
                          <a:cs typeface="Calibri"/>
                        </a:rPr>
                        <a:t>Yes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i="1" spc="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No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i="1" spc="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No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i="1" spc="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No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i="1" spc="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No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i="1" spc="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No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884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spc="25" dirty="0">
                          <a:latin typeface="Calibri"/>
                          <a:cs typeface="Calibri"/>
                        </a:rPr>
                        <a:t>Increase</a:t>
                      </a:r>
                      <a:r>
                        <a:rPr sz="125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Rates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i="1" spc="30" dirty="0">
                          <a:latin typeface="Calibri"/>
                          <a:cs typeface="Calibri"/>
                        </a:rPr>
                        <a:t>Yes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i="1" spc="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No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i="1" spc="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No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i="1" spc="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No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i="1" spc="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No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i="1" spc="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No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598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50" spc="20" dirty="0">
                          <a:latin typeface="Calibri"/>
                          <a:cs typeface="Calibri"/>
                        </a:rPr>
                        <a:t>Programmatic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spc="25" dirty="0">
                          <a:latin typeface="Calibri"/>
                          <a:cs typeface="Calibri"/>
                        </a:rPr>
                        <a:t>Changes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50" i="1" spc="30" dirty="0">
                          <a:latin typeface="Calibri"/>
                          <a:cs typeface="Calibri"/>
                        </a:rPr>
                        <a:t>Yes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50" i="1" spc="30" dirty="0">
                          <a:latin typeface="Calibri"/>
                          <a:cs typeface="Calibri"/>
                        </a:rPr>
                        <a:t>Yes/</a:t>
                      </a:r>
                      <a:r>
                        <a:rPr sz="1250" i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i="1" spc="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No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50" i="1" spc="30" dirty="0">
                          <a:latin typeface="Calibri"/>
                          <a:cs typeface="Calibri"/>
                        </a:rPr>
                        <a:t>Yes/</a:t>
                      </a:r>
                      <a:r>
                        <a:rPr sz="1250" i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i="1" spc="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No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50" i="1" spc="30" dirty="0">
                          <a:latin typeface="Calibri"/>
                          <a:cs typeface="Calibri"/>
                        </a:rPr>
                        <a:t>Yes/</a:t>
                      </a:r>
                      <a:r>
                        <a:rPr sz="1250" i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i="1" spc="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No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50" i="1" spc="30" dirty="0">
                          <a:latin typeface="Calibri"/>
                          <a:cs typeface="Calibri"/>
                        </a:rPr>
                        <a:t>Yes/</a:t>
                      </a:r>
                      <a:r>
                        <a:rPr sz="1250" i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i="1" spc="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No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50" i="1" spc="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No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602">
                <a:tc gridSpan="7"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b="1" spc="10" dirty="0">
                          <a:latin typeface="Calibri"/>
                          <a:cs typeface="Calibri"/>
                        </a:rPr>
                        <a:t>Phase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II</a:t>
                      </a:r>
                      <a:r>
                        <a:rPr sz="1400" b="1" spc="1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Implementation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1267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50" spc="20" dirty="0">
                          <a:latin typeface="Calibri"/>
                          <a:cs typeface="Calibri"/>
                        </a:rPr>
                        <a:t>Existing 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Meters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spc="20" dirty="0">
                          <a:latin typeface="Calibri"/>
                          <a:cs typeface="Calibri"/>
                        </a:rPr>
                        <a:t>Replaced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50" i="1" spc="25" dirty="0">
                          <a:latin typeface="Calibri"/>
                          <a:cs typeface="Calibri"/>
                        </a:rPr>
                        <a:t>Yes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5074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50" spc="15" dirty="0">
                          <a:latin typeface="Calibri"/>
                          <a:cs typeface="Calibri"/>
                        </a:rPr>
                        <a:t>Unactive Meters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spc="25" dirty="0">
                          <a:latin typeface="Calibri"/>
                          <a:cs typeface="Calibri"/>
                        </a:rPr>
                        <a:t>Removed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50" i="1" spc="25" dirty="0">
                          <a:latin typeface="Calibri"/>
                          <a:cs typeface="Calibri"/>
                        </a:rPr>
                        <a:t>Yes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5121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spc="30" dirty="0">
                          <a:latin typeface="Calibri"/>
                          <a:cs typeface="Calibri"/>
                        </a:rPr>
                        <a:t>Add 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Meters 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125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Locations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i="1" spc="25" dirty="0">
                          <a:latin typeface="Calibri"/>
                          <a:cs typeface="Calibri"/>
                        </a:rPr>
                        <a:t>Yes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i="1" spc="25" dirty="0">
                          <a:latin typeface="Calibri"/>
                          <a:cs typeface="Calibri"/>
                        </a:rPr>
                        <a:t>Yes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i="1" spc="25" dirty="0">
                          <a:latin typeface="Calibri"/>
                          <a:cs typeface="Calibri"/>
                        </a:rPr>
                        <a:t>Yes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i="1" spc="25" dirty="0">
                          <a:latin typeface="Calibri"/>
                          <a:cs typeface="Calibri"/>
                        </a:rPr>
                        <a:t>Yes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i="1" spc="25" dirty="0">
                          <a:latin typeface="Calibri"/>
                          <a:cs typeface="Calibri"/>
                        </a:rPr>
                        <a:t>Yes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5884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spc="15" dirty="0">
                          <a:latin typeface="Calibri"/>
                          <a:cs typeface="Calibri"/>
                        </a:rPr>
                        <a:t>Meters 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250" spc="20" dirty="0">
                          <a:latin typeface="Calibri"/>
                          <a:cs typeface="Calibri"/>
                        </a:rPr>
                        <a:t>Off-Street</a:t>
                      </a:r>
                      <a:r>
                        <a:rPr sz="1250" spc="10" dirty="0">
                          <a:latin typeface="Calibri"/>
                          <a:cs typeface="Calibri"/>
                        </a:rPr>
                        <a:t> Lots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i="1" spc="25" dirty="0">
                          <a:latin typeface="Calibri"/>
                          <a:cs typeface="Calibri"/>
                        </a:rPr>
                        <a:t>Yes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i="1" spc="25" dirty="0">
                          <a:latin typeface="Calibri"/>
                          <a:cs typeface="Calibri"/>
                        </a:rPr>
                        <a:t>Yes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i="1" spc="25" dirty="0">
                          <a:latin typeface="Calibri"/>
                          <a:cs typeface="Calibri"/>
                        </a:rPr>
                        <a:t>Yes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5074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50" spc="25" dirty="0">
                          <a:latin typeface="Calibri"/>
                          <a:cs typeface="Calibri"/>
                        </a:rPr>
                        <a:t>Increase</a:t>
                      </a:r>
                      <a:r>
                        <a:rPr sz="125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Rates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50" i="1" spc="25" dirty="0">
                          <a:latin typeface="Calibri"/>
                          <a:cs typeface="Calibri"/>
                        </a:rPr>
                        <a:t>Yes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50" i="1" spc="25" dirty="0">
                          <a:latin typeface="Calibri"/>
                          <a:cs typeface="Calibri"/>
                        </a:rPr>
                        <a:t>Yes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50" i="1" spc="25" dirty="0">
                          <a:latin typeface="Calibri"/>
                          <a:cs typeface="Calibri"/>
                        </a:rPr>
                        <a:t>Yes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50" i="1" spc="25" dirty="0">
                          <a:latin typeface="Calibri"/>
                          <a:cs typeface="Calibri"/>
                        </a:rPr>
                        <a:t>Yes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50" i="1" spc="25" dirty="0">
                          <a:latin typeface="Calibri"/>
                          <a:cs typeface="Calibri"/>
                        </a:rPr>
                        <a:t>Yes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5121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spc="20" dirty="0">
                          <a:latin typeface="Calibri"/>
                          <a:cs typeface="Calibri"/>
                        </a:rPr>
                        <a:t>Programmatic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spc="25" dirty="0">
                          <a:latin typeface="Calibri"/>
                          <a:cs typeface="Calibri"/>
                        </a:rPr>
                        <a:t>Changes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i="1" spc="30" dirty="0">
                          <a:latin typeface="Calibri"/>
                          <a:cs typeface="Calibri"/>
                        </a:rPr>
                        <a:t>Yes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i="1" spc="25" dirty="0">
                          <a:latin typeface="Calibri"/>
                          <a:cs typeface="Calibri"/>
                        </a:rPr>
                        <a:t>Yes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i="1" spc="25" dirty="0">
                          <a:latin typeface="Calibri"/>
                          <a:cs typeface="Calibri"/>
                        </a:rPr>
                        <a:t>Yes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i="1" spc="25" dirty="0">
                          <a:latin typeface="Calibri"/>
                          <a:cs typeface="Calibri"/>
                        </a:rPr>
                        <a:t>Yes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i="1" spc="25" dirty="0">
                          <a:latin typeface="Calibri"/>
                          <a:cs typeface="Calibri"/>
                        </a:rPr>
                        <a:t>Yes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i="1" spc="30" dirty="0">
                          <a:latin typeface="Calibri"/>
                          <a:cs typeface="Calibri"/>
                        </a:rPr>
                        <a:t>Yes/</a:t>
                      </a:r>
                      <a:r>
                        <a:rPr sz="1250" i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i="1" spc="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No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00"/>
              </a:lnSpc>
            </a:pPr>
            <a:r>
              <a:rPr spc="-5" dirty="0"/>
              <a:t>I</a:t>
            </a:r>
            <a:r>
              <a:rPr spc="3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5" dirty="0"/>
              <a:t> </a:t>
            </a:r>
            <a:r>
              <a:rPr spc="-5" dirty="0"/>
              <a:t>V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25" dirty="0"/>
              <a:t> </a:t>
            </a:r>
            <a:r>
              <a:rPr spc="-5" dirty="0"/>
              <a:t>T</a:t>
            </a:r>
            <a:r>
              <a:rPr spc="35" dirty="0"/>
              <a:t> </a:t>
            </a:r>
            <a:r>
              <a:rPr spc="-5" dirty="0"/>
              <a:t>I</a:t>
            </a:r>
            <a:r>
              <a:rPr spc="25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N</a:t>
            </a:r>
            <a:r>
              <a:rPr spc="40" dirty="0"/>
              <a:t> </a:t>
            </a:r>
            <a:r>
              <a:rPr spc="-5" dirty="0"/>
              <a:t>T</a:t>
            </a:r>
            <a:r>
              <a:rPr spc="40" dirty="0"/>
              <a:t> </a:t>
            </a:r>
            <a:r>
              <a:rPr spc="-5" dirty="0"/>
              <a:t>H</a:t>
            </a:r>
            <a:r>
              <a:rPr spc="35" dirty="0"/>
              <a:t> </a:t>
            </a:r>
            <a:r>
              <a:rPr spc="-5" dirty="0"/>
              <a:t>R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U</a:t>
            </a:r>
            <a:r>
              <a:rPr spc="40" dirty="0"/>
              <a:t> </a:t>
            </a:r>
            <a:r>
              <a:rPr spc="-5" dirty="0"/>
              <a:t>G</a:t>
            </a:r>
            <a:r>
              <a:rPr spc="30" dirty="0"/>
              <a:t> </a:t>
            </a:r>
            <a:r>
              <a:rPr spc="-5" dirty="0"/>
              <a:t>H</a:t>
            </a:r>
            <a:r>
              <a:rPr spc="4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L</a:t>
            </a:r>
            <a:r>
              <a:rPr spc="30" dirty="0"/>
              <a:t> </a:t>
            </a:r>
            <a:r>
              <a:rPr spc="-5" dirty="0"/>
              <a:t>L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40" dirty="0"/>
              <a:t> </a:t>
            </a:r>
            <a:r>
              <a:rPr spc="-5" dirty="0"/>
              <a:t>B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5" dirty="0"/>
              <a:t> </a:t>
            </a:r>
            <a:r>
              <a:rPr spc="-5" dirty="0"/>
              <a:t>R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25" dirty="0"/>
              <a:t> </a:t>
            </a:r>
            <a:r>
              <a:rPr spc="-5" dirty="0"/>
              <a:t>T</a:t>
            </a:r>
            <a:r>
              <a:rPr spc="45" dirty="0"/>
              <a:t> </a:t>
            </a:r>
            <a:r>
              <a:rPr spc="-5" dirty="0"/>
              <a:t>I</a:t>
            </a:r>
            <a:r>
              <a:rPr spc="25" dirty="0"/>
              <a:t> </a:t>
            </a:r>
            <a:r>
              <a:rPr spc="-5" dirty="0"/>
              <a:t>O</a:t>
            </a:r>
            <a:r>
              <a:rPr spc="2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,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5" dirty="0"/>
              <a:t> </a:t>
            </a:r>
            <a:r>
              <a:rPr spc="-5" dirty="0"/>
              <a:t>U</a:t>
            </a:r>
            <a:r>
              <a:rPr spc="4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E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0" dirty="0"/>
              <a:t> </a:t>
            </a:r>
            <a:r>
              <a:rPr spc="-5" dirty="0"/>
              <a:t>S</a:t>
            </a:r>
            <a:r>
              <a:rPr spc="55" dirty="0"/>
              <a:t> </a:t>
            </a:r>
            <a:r>
              <a:rPr spc="-5" dirty="0"/>
              <a:t>B</a:t>
            </a:r>
            <a:r>
              <a:rPr spc="35" dirty="0"/>
              <a:t> </a:t>
            </a:r>
            <a:r>
              <a:rPr spc="-5" dirty="0"/>
              <a:t>Y</a:t>
            </a:r>
            <a:r>
              <a:rPr spc="70" dirty="0"/>
              <a:t> </a:t>
            </a:r>
            <a:r>
              <a:rPr spc="-5" dirty="0"/>
              <a:t>D</a:t>
            </a:r>
            <a:r>
              <a:rPr spc="40" dirty="0"/>
              <a:t> </a:t>
            </a:r>
            <a:r>
              <a:rPr spc="-5" dirty="0"/>
              <a:t>E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0" dirty="0"/>
              <a:t> </a:t>
            </a:r>
            <a:r>
              <a:rPr spc="-5" dirty="0"/>
              <a:t>I</a:t>
            </a:r>
            <a:r>
              <a:rPr spc="35" dirty="0"/>
              <a:t> </a:t>
            </a:r>
            <a:r>
              <a:rPr spc="-5" dirty="0"/>
              <a:t>G</a:t>
            </a:r>
            <a:r>
              <a:rPr spc="35" dirty="0"/>
              <a:t> </a:t>
            </a:r>
            <a:r>
              <a:rPr spc="-5" dirty="0"/>
              <a:t>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4682" y="1433063"/>
            <a:ext cx="5201920" cy="90805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620"/>
              </a:spcBef>
              <a:tabLst>
                <a:tab pos="1411605" algn="l"/>
                <a:tab pos="4349750" algn="l"/>
              </a:tabLst>
            </a:pPr>
            <a:r>
              <a:rPr spc="190" dirty="0"/>
              <a:t>S</a:t>
            </a:r>
            <a:r>
              <a:rPr spc="215" dirty="0"/>
              <a:t>YS</a:t>
            </a:r>
            <a:r>
              <a:rPr spc="245" dirty="0"/>
              <a:t>T</a:t>
            </a:r>
            <a:r>
              <a:rPr spc="240" dirty="0"/>
              <a:t>E</a:t>
            </a:r>
            <a:r>
              <a:rPr spc="-10" dirty="0"/>
              <a:t>M</a:t>
            </a:r>
            <a:r>
              <a:rPr dirty="0"/>
              <a:t>	</a:t>
            </a:r>
            <a:r>
              <a:rPr spc="235" dirty="0"/>
              <a:t>M</a:t>
            </a:r>
            <a:r>
              <a:rPr spc="240" dirty="0"/>
              <a:t>O</a:t>
            </a:r>
            <a:r>
              <a:rPr spc="245" dirty="0"/>
              <a:t>D</a:t>
            </a:r>
            <a:r>
              <a:rPr spc="240" dirty="0"/>
              <a:t>ER</a:t>
            </a:r>
            <a:r>
              <a:rPr spc="235" dirty="0"/>
              <a:t>N</a:t>
            </a:r>
            <a:r>
              <a:rPr spc="250" dirty="0"/>
              <a:t>I</a:t>
            </a:r>
            <a:r>
              <a:rPr spc="220" dirty="0"/>
              <a:t>Z</a:t>
            </a:r>
            <a:r>
              <a:rPr spc="20" dirty="0"/>
              <a:t>A</a:t>
            </a:r>
            <a:r>
              <a:rPr spc="245" dirty="0"/>
              <a:t>T</a:t>
            </a:r>
            <a:r>
              <a:rPr spc="235" dirty="0"/>
              <a:t>I</a:t>
            </a:r>
            <a:r>
              <a:rPr spc="240" dirty="0"/>
              <a:t>O</a:t>
            </a:r>
            <a:r>
              <a:rPr spc="-10" dirty="0"/>
              <a:t>N</a:t>
            </a:r>
            <a:r>
              <a:rPr dirty="0"/>
              <a:t>	</a:t>
            </a:r>
            <a:r>
              <a:rPr spc="245" dirty="0"/>
              <a:t>PL</a:t>
            </a:r>
            <a:r>
              <a:rPr spc="235" dirty="0"/>
              <a:t>A</a:t>
            </a:r>
            <a:r>
              <a:rPr spc="-10" dirty="0"/>
              <a:t>N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300" i="0" spc="-5" dirty="0">
                <a:solidFill>
                  <a:srgbClr val="000000"/>
                </a:solidFill>
                <a:latin typeface="Calibri"/>
                <a:cs typeface="Calibri"/>
              </a:rPr>
              <a:t>Two-Phase Implementation</a:t>
            </a:r>
            <a:r>
              <a:rPr sz="2300" i="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300" i="0" spc="-10" dirty="0">
                <a:solidFill>
                  <a:srgbClr val="000000"/>
                </a:solidFill>
                <a:latin typeface="Calibri"/>
                <a:cs typeface="Calibri"/>
              </a:rPr>
              <a:t>Strategy: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48343" y="1255775"/>
            <a:ext cx="882396" cy="886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81271" y="6202491"/>
            <a:ext cx="1027176" cy="4334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28802" y="2501105"/>
          <a:ext cx="8310880" cy="35388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5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4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98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980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74625">
                        <a:lnSpc>
                          <a:spcPct val="100000"/>
                        </a:lnSpc>
                      </a:pPr>
                      <a:r>
                        <a:rPr sz="17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COST 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SUMMARY </a:t>
                      </a:r>
                      <a:r>
                        <a:rPr sz="17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 </a:t>
                      </a:r>
                      <a:r>
                        <a:rPr sz="17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PROJECT</a:t>
                      </a:r>
                      <a:r>
                        <a:rPr sz="17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PHASING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0065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680" marR="93345" indent="27305" algn="just">
                        <a:lnSpc>
                          <a:spcPct val="112200"/>
                        </a:lnSpc>
                        <a:spcBef>
                          <a:spcPts val="270"/>
                        </a:spcBef>
                      </a:pPr>
                      <a:r>
                        <a:rPr sz="115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Future  </a:t>
                      </a:r>
                      <a:r>
                        <a:rPr sz="115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15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5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15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15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1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ng  </a:t>
                      </a:r>
                      <a:r>
                        <a:rPr sz="115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Spaces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5B0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60325" indent="68580">
                        <a:lnSpc>
                          <a:spcPct val="112200"/>
                        </a:lnSpc>
                        <a:spcBef>
                          <a:spcPts val="270"/>
                        </a:spcBef>
                      </a:pPr>
                      <a:r>
                        <a:rPr sz="11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New  </a:t>
                      </a:r>
                      <a:r>
                        <a:rPr sz="11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15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5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1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1066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5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Units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5B0"/>
                    </a:solidFill>
                  </a:tcPr>
                </a:tc>
                <a:tc>
                  <a:txBody>
                    <a:bodyPr/>
                    <a:lstStyle/>
                    <a:p>
                      <a:pPr marL="148590" marR="137795" indent="66675">
                        <a:lnSpc>
                          <a:spcPct val="112200"/>
                        </a:lnSpc>
                        <a:spcBef>
                          <a:spcPts val="270"/>
                        </a:spcBef>
                      </a:pPr>
                      <a:r>
                        <a:rPr sz="115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Estimated  Cost of </a:t>
                      </a:r>
                      <a:r>
                        <a:rPr sz="115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New  </a:t>
                      </a:r>
                      <a:r>
                        <a:rPr sz="115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MSPM</a:t>
                      </a:r>
                      <a:r>
                        <a:rPr sz="115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Units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207">
                <a:tc gridSpan="2"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50" b="1" spc="20" dirty="0">
                          <a:latin typeface="Calibri"/>
                          <a:cs typeface="Calibri"/>
                        </a:rPr>
                        <a:t>Phase</a:t>
                      </a:r>
                      <a:r>
                        <a:rPr sz="125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b="1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b="1" spc="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25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b="1" spc="10" dirty="0">
                          <a:latin typeface="Calibri"/>
                          <a:cs typeface="Calibri"/>
                        </a:rPr>
                        <a:t>Existing</a:t>
                      </a:r>
                      <a:r>
                        <a:rPr sz="125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b="1" spc="10" dirty="0">
                          <a:latin typeface="Calibri"/>
                          <a:cs typeface="Calibri"/>
                        </a:rPr>
                        <a:t>Meter </a:t>
                      </a:r>
                      <a:r>
                        <a:rPr sz="1250" b="1" spc="20" dirty="0">
                          <a:latin typeface="Calibri"/>
                          <a:cs typeface="Calibri"/>
                        </a:rPr>
                        <a:t>Upgraded</a:t>
                      </a:r>
                      <a:r>
                        <a:rPr sz="125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b="1" spc="5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5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b="1" spc="20" dirty="0">
                          <a:latin typeface="Calibri"/>
                          <a:cs typeface="Calibri"/>
                        </a:rPr>
                        <a:t>MSPM</a:t>
                      </a:r>
                      <a:r>
                        <a:rPr sz="125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b="1" spc="10" dirty="0">
                          <a:latin typeface="Calibri"/>
                          <a:cs typeface="Calibri"/>
                        </a:rPr>
                        <a:t>Units</a:t>
                      </a:r>
                      <a:r>
                        <a:rPr sz="125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spc="10" dirty="0">
                          <a:latin typeface="Calibri"/>
                          <a:cs typeface="Calibri"/>
                        </a:rPr>
                        <a:t>(CBD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spc="2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2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Selected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spc="20" dirty="0">
                          <a:latin typeface="Calibri"/>
                          <a:cs typeface="Calibri"/>
                        </a:rPr>
                        <a:t>Neighborhoods)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556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50" b="1" spc="5" dirty="0">
                          <a:latin typeface="Calibri"/>
                          <a:cs typeface="Calibri"/>
                        </a:rPr>
                        <a:t>2,428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50" b="1" spc="10" dirty="0">
                          <a:latin typeface="Calibri"/>
                          <a:cs typeface="Calibri"/>
                        </a:rPr>
                        <a:t>293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50" b="1" spc="-15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250" b="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50" b="1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50" b="1" spc="-1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250" b="1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50" b="1" spc="-1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250" b="1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50" b="1" spc="-1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250" b="1" dirty="0">
                          <a:latin typeface="Calibri"/>
                          <a:cs typeface="Calibri"/>
                        </a:rPr>
                        <a:t>00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169">
                <a:tc gridSpan="2"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50" b="1" spc="20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Phase</a:t>
                      </a:r>
                      <a:r>
                        <a:rPr sz="1250" b="1" spc="-20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50" b="1" spc="5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250" b="1" spc="-40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50" b="1" spc="5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250" b="1" spc="-40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50" b="1" spc="15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New</a:t>
                      </a:r>
                      <a:r>
                        <a:rPr sz="1250" b="1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50" b="1" spc="15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Pay</a:t>
                      </a:r>
                      <a:r>
                        <a:rPr sz="1250" b="1" spc="-35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50" b="1" spc="20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Parking</a:t>
                      </a:r>
                      <a:r>
                        <a:rPr sz="1250" b="1" spc="-40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50" b="1" spc="10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Zones </a:t>
                      </a:r>
                      <a:r>
                        <a:rPr sz="1250" b="1" spc="5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250" b="1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50" b="1" spc="15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MSPM</a:t>
                      </a:r>
                      <a:r>
                        <a:rPr sz="1250" b="1" spc="-15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50" b="1" spc="15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Units </a:t>
                      </a:r>
                      <a:r>
                        <a:rPr sz="1250" spc="10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(CBD</a:t>
                      </a:r>
                      <a:r>
                        <a:rPr sz="1250" spc="-5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50" spc="20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Only)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556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50" b="1" spc="10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286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50" b="1" spc="15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40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50" b="1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$</a:t>
                      </a:r>
                      <a:r>
                        <a:rPr sz="1250" b="1" spc="-15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250" b="1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250" b="1" spc="-15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250" b="1" spc="-10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250" b="1" spc="-15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250" b="1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00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423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50" b="1" i="1" spc="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Phase </a:t>
                      </a:r>
                      <a:r>
                        <a:rPr sz="1250" b="1" i="1" spc="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 - </a:t>
                      </a:r>
                      <a:r>
                        <a:rPr sz="1250" b="1" i="1" spc="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Eliminated Single </a:t>
                      </a:r>
                      <a:r>
                        <a:rPr sz="1250" b="1" i="1" spc="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Space</a:t>
                      </a:r>
                      <a:r>
                        <a:rPr sz="1250" b="1" i="1" spc="-14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50" b="1" i="1" spc="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Meters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R="20764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50" b="1" i="1" spc="-3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250" b="1" i="1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250" b="1" i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5)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826">
                <a:tc gridSpan="2"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500" b="1" spc="-5" dirty="0">
                          <a:latin typeface="Calibri"/>
                          <a:cs typeface="Calibri"/>
                        </a:rPr>
                        <a:t>PHASE I 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PLAN</a:t>
                      </a:r>
                      <a:r>
                        <a:rPr sz="1500" b="1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latin typeface="Calibri"/>
                          <a:cs typeface="Calibri"/>
                        </a:rPr>
                        <a:t>SUBTOTALS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500" b="1" spc="-15" dirty="0">
                          <a:latin typeface="Calibri"/>
                          <a:cs typeface="Calibri"/>
                        </a:rPr>
                        <a:t>2,714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500" b="1" spc="-10" dirty="0">
                          <a:latin typeface="Calibri"/>
                          <a:cs typeface="Calibri"/>
                        </a:rPr>
                        <a:t>333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R="93345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500" b="1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500" b="1" spc="-2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500" b="1" spc="-1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500" b="1" spc="-2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500" b="1" spc="-15" dirty="0">
                          <a:latin typeface="Calibri"/>
                          <a:cs typeface="Calibri"/>
                        </a:rPr>
                        <a:t>,5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00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318">
                <a:tc gridSpan="2"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50" b="1" spc="20" dirty="0">
                          <a:latin typeface="Calibri"/>
                          <a:cs typeface="Calibri"/>
                        </a:rPr>
                        <a:t>Phase</a:t>
                      </a:r>
                      <a:r>
                        <a:rPr sz="125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b="1" spc="-10" dirty="0">
                          <a:latin typeface="Calibri"/>
                          <a:cs typeface="Calibri"/>
                        </a:rPr>
                        <a:t>II</a:t>
                      </a:r>
                      <a:r>
                        <a:rPr sz="125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b="1" spc="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25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b="1" spc="10" dirty="0">
                          <a:latin typeface="Calibri"/>
                          <a:cs typeface="Calibri"/>
                        </a:rPr>
                        <a:t>Existing</a:t>
                      </a:r>
                      <a:r>
                        <a:rPr sz="125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b="1" spc="10" dirty="0">
                          <a:latin typeface="Calibri"/>
                          <a:cs typeface="Calibri"/>
                        </a:rPr>
                        <a:t>Meters </a:t>
                      </a:r>
                      <a:r>
                        <a:rPr sz="1250" b="1" spc="15" dirty="0">
                          <a:latin typeface="Calibri"/>
                          <a:cs typeface="Calibri"/>
                        </a:rPr>
                        <a:t>Upgraded</a:t>
                      </a:r>
                      <a:r>
                        <a:rPr sz="125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b="1" spc="5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5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b="1" spc="20" dirty="0">
                          <a:latin typeface="Calibri"/>
                          <a:cs typeface="Calibri"/>
                        </a:rPr>
                        <a:t>MSPM</a:t>
                      </a:r>
                      <a:r>
                        <a:rPr sz="125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b="1" spc="15" dirty="0">
                          <a:latin typeface="Calibri"/>
                          <a:cs typeface="Calibri"/>
                        </a:rPr>
                        <a:t>Units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556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50" b="1" spc="10" dirty="0">
                          <a:latin typeface="Calibri"/>
                          <a:cs typeface="Calibri"/>
                        </a:rPr>
                        <a:t>138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50" b="1" spc="15" dirty="0">
                          <a:latin typeface="Calibri"/>
                          <a:cs typeface="Calibri"/>
                        </a:rPr>
                        <a:t>18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50" b="1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250" b="1" spc="-1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50" b="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50" b="1" spc="-1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250" b="1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50" b="1" spc="-1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50" b="1" dirty="0">
                          <a:latin typeface="Calibri"/>
                          <a:cs typeface="Calibri"/>
                        </a:rPr>
                        <a:t>00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318">
                <a:tc gridSpan="2"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50" b="1" spc="20" dirty="0">
                          <a:solidFill>
                            <a:srgbClr val="009900"/>
                          </a:solidFill>
                          <a:latin typeface="Calibri"/>
                          <a:cs typeface="Calibri"/>
                        </a:rPr>
                        <a:t>Phase</a:t>
                      </a:r>
                      <a:r>
                        <a:rPr sz="1250" b="1" spc="-20" dirty="0">
                          <a:solidFill>
                            <a:srgbClr val="0099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50" b="1" spc="-10" dirty="0">
                          <a:solidFill>
                            <a:srgbClr val="009900"/>
                          </a:solidFill>
                          <a:latin typeface="Calibri"/>
                          <a:cs typeface="Calibri"/>
                        </a:rPr>
                        <a:t>II</a:t>
                      </a:r>
                      <a:r>
                        <a:rPr sz="1250" b="1" spc="-40" dirty="0">
                          <a:solidFill>
                            <a:srgbClr val="0099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50" b="1" spc="5" dirty="0">
                          <a:solidFill>
                            <a:srgbClr val="00990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250" b="1" spc="-30" dirty="0">
                          <a:solidFill>
                            <a:srgbClr val="0099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50" b="1" spc="15" dirty="0">
                          <a:solidFill>
                            <a:srgbClr val="009900"/>
                          </a:solidFill>
                          <a:latin typeface="Calibri"/>
                          <a:cs typeface="Calibri"/>
                        </a:rPr>
                        <a:t>New</a:t>
                      </a:r>
                      <a:r>
                        <a:rPr sz="1250" b="1" spc="-10" dirty="0">
                          <a:solidFill>
                            <a:srgbClr val="0099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50" b="1" spc="20" dirty="0">
                          <a:solidFill>
                            <a:srgbClr val="009900"/>
                          </a:solidFill>
                          <a:latin typeface="Calibri"/>
                          <a:cs typeface="Calibri"/>
                        </a:rPr>
                        <a:t>Pay</a:t>
                      </a:r>
                      <a:r>
                        <a:rPr sz="1250" b="1" spc="-40" dirty="0">
                          <a:solidFill>
                            <a:srgbClr val="0099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50" b="1" spc="20" dirty="0">
                          <a:solidFill>
                            <a:srgbClr val="009900"/>
                          </a:solidFill>
                          <a:latin typeface="Calibri"/>
                          <a:cs typeface="Calibri"/>
                        </a:rPr>
                        <a:t>Parking</a:t>
                      </a:r>
                      <a:r>
                        <a:rPr sz="1250" b="1" spc="-40" dirty="0">
                          <a:solidFill>
                            <a:srgbClr val="0099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50" b="1" spc="10" dirty="0">
                          <a:solidFill>
                            <a:srgbClr val="009900"/>
                          </a:solidFill>
                          <a:latin typeface="Calibri"/>
                          <a:cs typeface="Calibri"/>
                        </a:rPr>
                        <a:t>Zones </a:t>
                      </a:r>
                      <a:r>
                        <a:rPr sz="1250" b="1" spc="5" dirty="0">
                          <a:solidFill>
                            <a:srgbClr val="009900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250" b="1" spc="-5" dirty="0">
                          <a:solidFill>
                            <a:srgbClr val="0099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50" b="1" spc="15" dirty="0">
                          <a:solidFill>
                            <a:srgbClr val="009900"/>
                          </a:solidFill>
                          <a:latin typeface="Calibri"/>
                          <a:cs typeface="Calibri"/>
                        </a:rPr>
                        <a:t>MSPMs</a:t>
                      </a:r>
                      <a:r>
                        <a:rPr sz="1250" b="1" spc="10" dirty="0">
                          <a:solidFill>
                            <a:srgbClr val="009900"/>
                          </a:solidFill>
                          <a:latin typeface="Calibri"/>
                          <a:cs typeface="Calibri"/>
                        </a:rPr>
                        <a:t> Units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556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50" b="1" spc="5" dirty="0">
                          <a:solidFill>
                            <a:srgbClr val="009900"/>
                          </a:solidFill>
                          <a:latin typeface="Calibri"/>
                          <a:cs typeface="Calibri"/>
                        </a:rPr>
                        <a:t>1,617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50" b="1" spc="10" dirty="0">
                          <a:solidFill>
                            <a:srgbClr val="009900"/>
                          </a:solidFill>
                          <a:latin typeface="Calibri"/>
                          <a:cs typeface="Calibri"/>
                        </a:rPr>
                        <a:t>175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50" b="1" spc="-15" dirty="0">
                          <a:solidFill>
                            <a:srgbClr val="009900"/>
                          </a:solidFill>
                          <a:latin typeface="Calibri"/>
                          <a:cs typeface="Calibri"/>
                        </a:rPr>
                        <a:t>$</a:t>
                      </a:r>
                      <a:r>
                        <a:rPr sz="1250" b="1" dirty="0">
                          <a:solidFill>
                            <a:srgbClr val="00990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250" b="1" spc="-10" dirty="0">
                          <a:solidFill>
                            <a:srgbClr val="00990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250" b="1" spc="-15" dirty="0">
                          <a:solidFill>
                            <a:srgbClr val="00990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250" b="1" dirty="0">
                          <a:solidFill>
                            <a:srgbClr val="00990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250" b="1" spc="-15" dirty="0">
                          <a:solidFill>
                            <a:srgbClr val="009900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250" b="1" spc="-10" dirty="0">
                          <a:solidFill>
                            <a:srgbClr val="00990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250" b="1" spc="-15" dirty="0">
                          <a:solidFill>
                            <a:srgbClr val="00990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250" b="1" dirty="0">
                          <a:solidFill>
                            <a:srgbClr val="009900"/>
                          </a:solidFill>
                          <a:latin typeface="Calibri"/>
                          <a:cs typeface="Calibri"/>
                        </a:rPr>
                        <a:t>00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804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50" b="1" i="1" spc="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Phase </a:t>
                      </a:r>
                      <a:r>
                        <a:rPr sz="1250" b="1" i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II </a:t>
                      </a:r>
                      <a:r>
                        <a:rPr sz="1250" b="1" i="1" spc="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- </a:t>
                      </a:r>
                      <a:r>
                        <a:rPr sz="1250" b="1" i="1" spc="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Eliminated Single </a:t>
                      </a:r>
                      <a:r>
                        <a:rPr sz="1250" b="1" i="1" spc="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Space</a:t>
                      </a:r>
                      <a:r>
                        <a:rPr sz="1250" b="1" i="1" spc="-1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50" b="1" i="1" spc="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Meters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20764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50" b="1" i="1" spc="-3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250" b="1" i="1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250" b="1" i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2)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541">
                <a:tc gridSpan="2"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500" b="1" spc="-5" dirty="0">
                          <a:latin typeface="Calibri"/>
                          <a:cs typeface="Calibri"/>
                        </a:rPr>
                        <a:t>PHASE </a:t>
                      </a:r>
                      <a:r>
                        <a:rPr sz="1500" b="1" spc="-20" dirty="0">
                          <a:latin typeface="Calibri"/>
                          <a:cs typeface="Calibri"/>
                        </a:rPr>
                        <a:t>II 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PLAN</a:t>
                      </a:r>
                      <a:r>
                        <a:rPr sz="15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latin typeface="Calibri"/>
                          <a:cs typeface="Calibri"/>
                        </a:rPr>
                        <a:t>SUBTOTALS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500" b="1" spc="-15" dirty="0">
                          <a:latin typeface="Calibri"/>
                          <a:cs typeface="Calibri"/>
                        </a:rPr>
                        <a:t>1,755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500" b="1" spc="-10" dirty="0">
                          <a:latin typeface="Calibri"/>
                          <a:cs typeface="Calibri"/>
                        </a:rPr>
                        <a:t>193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500" b="1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500" b="1" spc="-2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500" b="1" spc="-1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500" b="1" spc="-2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500" b="1" spc="-15" dirty="0">
                          <a:latin typeface="Calibri"/>
                          <a:cs typeface="Calibri"/>
                        </a:rPr>
                        <a:t>,5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00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513">
                <a:tc gridSpan="2"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500" b="1" dirty="0">
                          <a:latin typeface="Calibri"/>
                          <a:cs typeface="Calibri"/>
                        </a:rPr>
                        <a:t>TOTAL PLAN SYSTEM </a:t>
                      </a:r>
                      <a:r>
                        <a:rPr sz="1500" b="1" spc="-5" dirty="0">
                          <a:latin typeface="Calibri"/>
                          <a:cs typeface="Calibri"/>
                        </a:rPr>
                        <a:t>SPACES </a:t>
                      </a:r>
                      <a:r>
                        <a:rPr sz="1500" b="1" spc="-15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PAY </a:t>
                      </a:r>
                      <a:r>
                        <a:rPr sz="1500" b="1" spc="-10" dirty="0">
                          <a:latin typeface="Calibri"/>
                          <a:cs typeface="Calibri"/>
                        </a:rPr>
                        <a:t>STATION </a:t>
                      </a:r>
                      <a:r>
                        <a:rPr sz="1500" b="1" spc="-15" dirty="0">
                          <a:latin typeface="Calibri"/>
                          <a:cs typeface="Calibri"/>
                        </a:rPr>
                        <a:t>KIOSKS</a:t>
                      </a:r>
                      <a:r>
                        <a:rPr sz="1500" b="1" spc="-1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TOTALS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500" b="1" spc="-15" dirty="0">
                          <a:latin typeface="Calibri"/>
                          <a:cs typeface="Calibri"/>
                        </a:rPr>
                        <a:t>4,469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500" b="1" spc="-10" dirty="0">
                          <a:latin typeface="Calibri"/>
                          <a:cs typeface="Calibri"/>
                        </a:rPr>
                        <a:t>526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500" b="1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500" b="1" spc="-2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500" b="1" spc="-1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500" b="1" spc="-2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500" b="1" spc="-15" dirty="0">
                          <a:latin typeface="Calibri"/>
                          <a:cs typeface="Calibri"/>
                        </a:rPr>
                        <a:t>,0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00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3992"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50" i="1" spc="5" dirty="0">
                          <a:latin typeface="Calibri"/>
                          <a:cs typeface="Calibri"/>
                        </a:rPr>
                        <a:t>Subtotal</a:t>
                      </a:r>
                      <a:r>
                        <a:rPr sz="1250" i="1" spc="10" dirty="0">
                          <a:latin typeface="Calibri"/>
                          <a:cs typeface="Calibri"/>
                        </a:rPr>
                        <a:t> Existing</a:t>
                      </a:r>
                      <a:r>
                        <a:rPr sz="1250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i="1" spc="5" dirty="0">
                          <a:latin typeface="Calibri"/>
                          <a:cs typeface="Calibri"/>
                        </a:rPr>
                        <a:t>Metered</a:t>
                      </a:r>
                      <a:r>
                        <a:rPr sz="1250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i="1" dirty="0">
                          <a:latin typeface="Calibri"/>
                          <a:cs typeface="Calibri"/>
                        </a:rPr>
                        <a:t>Spaces</a:t>
                      </a:r>
                      <a:r>
                        <a:rPr sz="1250" i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i="1" spc="-5" dirty="0">
                          <a:latin typeface="Calibri"/>
                          <a:cs typeface="Calibri"/>
                        </a:rPr>
                        <a:t>Upgraded</a:t>
                      </a:r>
                      <a:r>
                        <a:rPr sz="1250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i="1" spc="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50" i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i="1" spc="10" dirty="0">
                          <a:latin typeface="Calibri"/>
                          <a:cs typeface="Calibri"/>
                        </a:rPr>
                        <a:t>Multi-Space</a:t>
                      </a:r>
                      <a:r>
                        <a:rPr sz="1250" i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i="1" dirty="0">
                          <a:latin typeface="Calibri"/>
                          <a:cs typeface="Calibri"/>
                        </a:rPr>
                        <a:t>Pay </a:t>
                      </a:r>
                      <a:r>
                        <a:rPr sz="1250" i="1" spc="10" dirty="0">
                          <a:latin typeface="Calibri"/>
                          <a:cs typeface="Calibri"/>
                        </a:rPr>
                        <a:t>Station</a:t>
                      </a:r>
                      <a:r>
                        <a:rPr sz="1250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i="1" spc="5" dirty="0">
                          <a:latin typeface="Calibri"/>
                          <a:cs typeface="Calibri"/>
                        </a:rPr>
                        <a:t>Kiosks</a:t>
                      </a:r>
                      <a:endParaRPr sz="125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50" i="1" spc="5" dirty="0">
                          <a:latin typeface="Calibri"/>
                          <a:cs typeface="Calibri"/>
                        </a:rPr>
                        <a:t>Subtotal</a:t>
                      </a:r>
                      <a:r>
                        <a:rPr sz="1250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i="1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1250" i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i="1" dirty="0">
                          <a:latin typeface="Calibri"/>
                          <a:cs typeface="Calibri"/>
                        </a:rPr>
                        <a:t>Pay</a:t>
                      </a:r>
                      <a:r>
                        <a:rPr sz="1250" i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i="1" spc="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50" i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i="1" spc="-5" dirty="0">
                          <a:latin typeface="Calibri"/>
                          <a:cs typeface="Calibri"/>
                        </a:rPr>
                        <a:t>Park Zones</a:t>
                      </a:r>
                      <a:r>
                        <a:rPr sz="1250" i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i="1" spc="15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250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i="1" spc="10" dirty="0">
                          <a:latin typeface="Calibri"/>
                          <a:cs typeface="Calibri"/>
                        </a:rPr>
                        <a:t>Multi-Space</a:t>
                      </a:r>
                      <a:r>
                        <a:rPr sz="1250" i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i="1" dirty="0">
                          <a:latin typeface="Calibri"/>
                          <a:cs typeface="Calibri"/>
                        </a:rPr>
                        <a:t>Pay</a:t>
                      </a:r>
                      <a:r>
                        <a:rPr sz="1250" i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i="1" spc="10" dirty="0">
                          <a:latin typeface="Calibri"/>
                          <a:cs typeface="Calibri"/>
                        </a:rPr>
                        <a:t>Station</a:t>
                      </a:r>
                      <a:r>
                        <a:rPr sz="1250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50" i="1" spc="5" dirty="0">
                          <a:latin typeface="Calibri"/>
                          <a:cs typeface="Calibri"/>
                        </a:rPr>
                        <a:t>Kiosks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50" i="1" spc="5" dirty="0">
                          <a:latin typeface="Calibri"/>
                          <a:cs typeface="Calibri"/>
                        </a:rPr>
                        <a:t>2,566</a:t>
                      </a:r>
                      <a:endParaRPr sz="1250">
                        <a:latin typeface="Calibri"/>
                        <a:cs typeface="Calibri"/>
                      </a:endParaRPr>
                    </a:p>
                    <a:p>
                      <a:pPr marL="1206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50" i="1" spc="5" dirty="0">
                          <a:latin typeface="Calibri"/>
                          <a:cs typeface="Calibri"/>
                        </a:rPr>
                        <a:t>1,903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50" i="1" spc="10" dirty="0">
                          <a:latin typeface="Calibri"/>
                          <a:cs typeface="Calibri"/>
                        </a:rPr>
                        <a:t>311</a:t>
                      </a:r>
                      <a:endParaRPr sz="1250">
                        <a:latin typeface="Calibri"/>
                        <a:cs typeface="Calibri"/>
                      </a:endParaRPr>
                    </a:p>
                    <a:p>
                      <a:pPr marL="1143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50" i="1" spc="10" dirty="0">
                          <a:latin typeface="Calibri"/>
                          <a:cs typeface="Calibri"/>
                        </a:rPr>
                        <a:t>215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50" i="1" spc="5" dirty="0">
                          <a:latin typeface="Calibri"/>
                          <a:cs typeface="Calibri"/>
                        </a:rPr>
                        <a:t>$2,021,500</a:t>
                      </a:r>
                      <a:endParaRPr sz="1250">
                        <a:latin typeface="Calibri"/>
                        <a:cs typeface="Calibri"/>
                      </a:endParaRPr>
                    </a:p>
                    <a:p>
                      <a:pPr marL="2286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50" i="1" spc="5" dirty="0">
                          <a:latin typeface="Calibri"/>
                          <a:cs typeface="Calibri"/>
                        </a:rPr>
                        <a:t>$1,397,500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757427" y="6134100"/>
            <a:ext cx="6350" cy="7620"/>
            <a:chOff x="757427" y="6134100"/>
            <a:chExt cx="6350" cy="7620"/>
          </a:xfrm>
        </p:grpSpPr>
        <p:sp>
          <p:nvSpPr>
            <p:cNvPr id="7" name="object 7"/>
            <p:cNvSpPr/>
            <p:nvPr/>
          </p:nvSpPr>
          <p:spPr>
            <a:xfrm>
              <a:off x="757427" y="6134196"/>
              <a:ext cx="3810" cy="7620"/>
            </a:xfrm>
            <a:custGeom>
              <a:avLst/>
              <a:gdLst/>
              <a:ahLst/>
              <a:cxnLst/>
              <a:rect l="l" t="t" r="r" b="b"/>
              <a:pathLst>
                <a:path w="3809" h="7620">
                  <a:moveTo>
                    <a:pt x="3397" y="7523"/>
                  </a:moveTo>
                  <a:lnTo>
                    <a:pt x="0" y="7523"/>
                  </a:lnTo>
                  <a:lnTo>
                    <a:pt x="0" y="0"/>
                  </a:lnTo>
                  <a:lnTo>
                    <a:pt x="3397" y="0"/>
                  </a:lnTo>
                  <a:lnTo>
                    <a:pt x="3397" y="75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7427" y="6134100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6095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6095" y="7619"/>
                  </a:lnTo>
                  <a:lnTo>
                    <a:pt x="60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9186418" y="6134100"/>
            <a:ext cx="11430" cy="7620"/>
            <a:chOff x="9186418" y="6134100"/>
            <a:chExt cx="11430" cy="7620"/>
          </a:xfrm>
        </p:grpSpPr>
        <p:sp>
          <p:nvSpPr>
            <p:cNvPr id="10" name="object 10"/>
            <p:cNvSpPr/>
            <p:nvPr/>
          </p:nvSpPr>
          <p:spPr>
            <a:xfrm>
              <a:off x="9186418" y="6134196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4" h="7620">
                  <a:moveTo>
                    <a:pt x="0" y="0"/>
                  </a:moveTo>
                  <a:lnTo>
                    <a:pt x="6795" y="0"/>
                  </a:lnTo>
                  <a:lnTo>
                    <a:pt x="6795" y="7523"/>
                  </a:lnTo>
                  <a:lnTo>
                    <a:pt x="0" y="7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189719" y="6134100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762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7620" y="761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00"/>
              </a:lnSpc>
            </a:pPr>
            <a:r>
              <a:rPr spc="-5" dirty="0"/>
              <a:t>I</a:t>
            </a:r>
            <a:r>
              <a:rPr spc="3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5" dirty="0"/>
              <a:t> </a:t>
            </a:r>
            <a:r>
              <a:rPr spc="-5" dirty="0"/>
              <a:t>V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25" dirty="0"/>
              <a:t> </a:t>
            </a:r>
            <a:r>
              <a:rPr spc="-5" dirty="0"/>
              <a:t>T</a:t>
            </a:r>
            <a:r>
              <a:rPr spc="35" dirty="0"/>
              <a:t> </a:t>
            </a:r>
            <a:r>
              <a:rPr spc="-5" dirty="0"/>
              <a:t>I</a:t>
            </a:r>
            <a:r>
              <a:rPr spc="25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N</a:t>
            </a:r>
            <a:r>
              <a:rPr spc="40" dirty="0"/>
              <a:t> </a:t>
            </a:r>
            <a:r>
              <a:rPr spc="-5" dirty="0"/>
              <a:t>T</a:t>
            </a:r>
            <a:r>
              <a:rPr spc="40" dirty="0"/>
              <a:t> </a:t>
            </a:r>
            <a:r>
              <a:rPr spc="-5" dirty="0"/>
              <a:t>H</a:t>
            </a:r>
            <a:r>
              <a:rPr spc="35" dirty="0"/>
              <a:t> </a:t>
            </a:r>
            <a:r>
              <a:rPr spc="-5" dirty="0"/>
              <a:t>R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U</a:t>
            </a:r>
            <a:r>
              <a:rPr spc="40" dirty="0"/>
              <a:t> </a:t>
            </a:r>
            <a:r>
              <a:rPr spc="-5" dirty="0"/>
              <a:t>G</a:t>
            </a:r>
            <a:r>
              <a:rPr spc="30" dirty="0"/>
              <a:t> </a:t>
            </a:r>
            <a:r>
              <a:rPr spc="-5" dirty="0"/>
              <a:t>H</a:t>
            </a:r>
            <a:r>
              <a:rPr spc="4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L</a:t>
            </a:r>
            <a:r>
              <a:rPr spc="30" dirty="0"/>
              <a:t> </a:t>
            </a:r>
            <a:r>
              <a:rPr spc="-5" dirty="0"/>
              <a:t>L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40" dirty="0"/>
              <a:t> </a:t>
            </a:r>
            <a:r>
              <a:rPr spc="-5" dirty="0"/>
              <a:t>B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5" dirty="0"/>
              <a:t> </a:t>
            </a:r>
            <a:r>
              <a:rPr spc="-5" dirty="0"/>
              <a:t>R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25" dirty="0"/>
              <a:t> </a:t>
            </a:r>
            <a:r>
              <a:rPr spc="-5" dirty="0"/>
              <a:t>T</a:t>
            </a:r>
            <a:r>
              <a:rPr spc="45" dirty="0"/>
              <a:t> </a:t>
            </a:r>
            <a:r>
              <a:rPr spc="-5" dirty="0"/>
              <a:t>I</a:t>
            </a:r>
            <a:r>
              <a:rPr spc="25" dirty="0"/>
              <a:t> </a:t>
            </a:r>
            <a:r>
              <a:rPr spc="-5" dirty="0"/>
              <a:t>O</a:t>
            </a:r>
            <a:r>
              <a:rPr spc="2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,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5" dirty="0"/>
              <a:t> </a:t>
            </a:r>
            <a:r>
              <a:rPr spc="-5" dirty="0"/>
              <a:t>U</a:t>
            </a:r>
            <a:r>
              <a:rPr spc="4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E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0" dirty="0"/>
              <a:t> </a:t>
            </a:r>
            <a:r>
              <a:rPr spc="-5" dirty="0"/>
              <a:t>S</a:t>
            </a:r>
            <a:r>
              <a:rPr spc="55" dirty="0"/>
              <a:t> </a:t>
            </a:r>
            <a:r>
              <a:rPr spc="-5" dirty="0"/>
              <a:t>B</a:t>
            </a:r>
            <a:r>
              <a:rPr spc="35" dirty="0"/>
              <a:t> </a:t>
            </a:r>
            <a:r>
              <a:rPr spc="-5" dirty="0"/>
              <a:t>Y</a:t>
            </a:r>
            <a:r>
              <a:rPr spc="70" dirty="0"/>
              <a:t> </a:t>
            </a:r>
            <a:r>
              <a:rPr spc="-5" dirty="0"/>
              <a:t>D</a:t>
            </a:r>
            <a:r>
              <a:rPr spc="40" dirty="0"/>
              <a:t> </a:t>
            </a:r>
            <a:r>
              <a:rPr spc="-5" dirty="0"/>
              <a:t>E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0" dirty="0"/>
              <a:t> </a:t>
            </a:r>
            <a:r>
              <a:rPr spc="-5" dirty="0"/>
              <a:t>I</a:t>
            </a:r>
            <a:r>
              <a:rPr spc="35" dirty="0"/>
              <a:t> </a:t>
            </a:r>
            <a:r>
              <a:rPr spc="-5" dirty="0"/>
              <a:t>G</a:t>
            </a:r>
            <a:r>
              <a:rPr spc="35" dirty="0"/>
              <a:t> </a:t>
            </a:r>
            <a:r>
              <a:rPr spc="-5" dirty="0"/>
              <a:t>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4682" y="1433063"/>
            <a:ext cx="5201920" cy="90805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620"/>
              </a:spcBef>
              <a:tabLst>
                <a:tab pos="1411605" algn="l"/>
                <a:tab pos="4349750" algn="l"/>
              </a:tabLst>
            </a:pPr>
            <a:r>
              <a:rPr spc="190" dirty="0"/>
              <a:t>S</a:t>
            </a:r>
            <a:r>
              <a:rPr spc="215" dirty="0"/>
              <a:t>YS</a:t>
            </a:r>
            <a:r>
              <a:rPr spc="245" dirty="0"/>
              <a:t>T</a:t>
            </a:r>
            <a:r>
              <a:rPr spc="240" dirty="0"/>
              <a:t>E</a:t>
            </a:r>
            <a:r>
              <a:rPr spc="-10" dirty="0"/>
              <a:t>M</a:t>
            </a:r>
            <a:r>
              <a:rPr dirty="0"/>
              <a:t>	</a:t>
            </a:r>
            <a:r>
              <a:rPr spc="235" dirty="0"/>
              <a:t>M</a:t>
            </a:r>
            <a:r>
              <a:rPr spc="240" dirty="0"/>
              <a:t>O</a:t>
            </a:r>
            <a:r>
              <a:rPr spc="245" dirty="0"/>
              <a:t>D</a:t>
            </a:r>
            <a:r>
              <a:rPr spc="240" dirty="0"/>
              <a:t>ER</a:t>
            </a:r>
            <a:r>
              <a:rPr spc="235" dirty="0"/>
              <a:t>N</a:t>
            </a:r>
            <a:r>
              <a:rPr spc="250" dirty="0"/>
              <a:t>I</a:t>
            </a:r>
            <a:r>
              <a:rPr spc="220" dirty="0"/>
              <a:t>Z</a:t>
            </a:r>
            <a:r>
              <a:rPr spc="20" dirty="0"/>
              <a:t>A</a:t>
            </a:r>
            <a:r>
              <a:rPr spc="245" dirty="0"/>
              <a:t>T</a:t>
            </a:r>
            <a:r>
              <a:rPr spc="235" dirty="0"/>
              <a:t>I</a:t>
            </a:r>
            <a:r>
              <a:rPr spc="240" dirty="0"/>
              <a:t>O</a:t>
            </a:r>
            <a:r>
              <a:rPr spc="-10" dirty="0"/>
              <a:t>N</a:t>
            </a:r>
            <a:r>
              <a:rPr dirty="0"/>
              <a:t>	</a:t>
            </a:r>
            <a:r>
              <a:rPr spc="245" dirty="0"/>
              <a:t>PL</a:t>
            </a:r>
            <a:r>
              <a:rPr spc="235" dirty="0"/>
              <a:t>A</a:t>
            </a:r>
            <a:r>
              <a:rPr spc="-10" dirty="0"/>
              <a:t>N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300" i="0" spc="-10" dirty="0">
                <a:solidFill>
                  <a:srgbClr val="000000"/>
                </a:solidFill>
                <a:latin typeface="Calibri"/>
                <a:cs typeface="Calibri"/>
              </a:rPr>
              <a:t>Overall </a:t>
            </a:r>
            <a:r>
              <a:rPr sz="2300" i="0" dirty="0">
                <a:solidFill>
                  <a:srgbClr val="000000"/>
                </a:solidFill>
                <a:latin typeface="Calibri"/>
                <a:cs typeface="Calibri"/>
              </a:rPr>
              <a:t>Procurement</a:t>
            </a:r>
            <a:r>
              <a:rPr sz="2300" i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300" i="0" dirty="0">
                <a:solidFill>
                  <a:srgbClr val="000000"/>
                </a:solidFill>
                <a:latin typeface="Calibri"/>
                <a:cs typeface="Calibri"/>
              </a:rPr>
              <a:t>Budget: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48343" y="1255775"/>
            <a:ext cx="882396" cy="886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81271" y="6202491"/>
            <a:ext cx="1027176" cy="4334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118820" y="2508708"/>
          <a:ext cx="7218045" cy="3481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16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6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197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5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CITY </a:t>
                      </a:r>
                      <a:r>
                        <a:rPr sz="16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165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CLEVELAND METER </a:t>
                      </a:r>
                      <a:r>
                        <a:rPr sz="165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SYSTEM</a:t>
                      </a:r>
                      <a:r>
                        <a:rPr sz="1650" b="1" spc="-1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PROJECT</a:t>
                      </a:r>
                      <a:endParaRPr sz="1650">
                        <a:latin typeface="Calibri"/>
                        <a:cs typeface="Calibri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PHASE I 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Procurement</a:t>
                      </a:r>
                      <a:r>
                        <a:rPr sz="1500" b="1" spc="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Items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5B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#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Units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5B0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48260" indent="-33655">
                        <a:lnSpc>
                          <a:spcPct val="110600"/>
                        </a:lnSpc>
                        <a:spcBef>
                          <a:spcPts val="210"/>
                        </a:spcBef>
                      </a:pPr>
                      <a:r>
                        <a:rPr sz="15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5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5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5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5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5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  Unit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Cost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5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64490">
                        <a:lnSpc>
                          <a:spcPct val="100000"/>
                        </a:lnSpc>
                      </a:pPr>
                      <a:r>
                        <a:rPr sz="15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549">
                <a:tc>
                  <a:txBody>
                    <a:bodyPr/>
                    <a:lstStyle/>
                    <a:p>
                      <a:pPr marL="154305" marR="356870">
                        <a:lnSpc>
                          <a:spcPct val="111400"/>
                        </a:lnSpc>
                        <a:spcBef>
                          <a:spcPts val="70"/>
                        </a:spcBef>
                      </a:pPr>
                      <a:r>
                        <a:rPr sz="1500" b="1" dirty="0">
                          <a:latin typeface="Calibri"/>
                          <a:cs typeface="Calibri"/>
                        </a:rPr>
                        <a:t>Multi-Space </a:t>
                      </a:r>
                      <a:r>
                        <a:rPr sz="1500" b="1" spc="15" dirty="0">
                          <a:latin typeface="Calibri"/>
                          <a:cs typeface="Calibri"/>
                        </a:rPr>
                        <a:t>Pay </a:t>
                      </a:r>
                      <a:r>
                        <a:rPr sz="1500" b="1" spc="5" dirty="0">
                          <a:latin typeface="Calibri"/>
                          <a:cs typeface="Calibri"/>
                        </a:rPr>
                        <a:t>Station Kiosks </a:t>
                      </a:r>
                      <a:r>
                        <a:rPr sz="1500" i="1" spc="-5" dirty="0">
                          <a:latin typeface="Calibri"/>
                          <a:cs typeface="Calibri"/>
                        </a:rPr>
                        <a:t>(Including </a:t>
                      </a:r>
                      <a:r>
                        <a:rPr sz="1500" i="1" spc="-10" dirty="0">
                          <a:latin typeface="Calibri"/>
                          <a:cs typeface="Calibri"/>
                        </a:rPr>
                        <a:t>shipping,  installation, </a:t>
                      </a:r>
                      <a:r>
                        <a:rPr sz="1500" i="1" dirty="0">
                          <a:latin typeface="Calibri"/>
                          <a:cs typeface="Calibri"/>
                        </a:rPr>
                        <a:t>warranty,</a:t>
                      </a:r>
                      <a:r>
                        <a:rPr sz="1500" i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i="1" spc="5" dirty="0">
                          <a:latin typeface="Calibri"/>
                          <a:cs typeface="Calibri"/>
                        </a:rPr>
                        <a:t>etc.)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333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500" spc="-10" dirty="0">
                          <a:latin typeface="Calibri"/>
                          <a:cs typeface="Calibri"/>
                        </a:rPr>
                        <a:t>$6,500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500" b="1" spc="-10" dirty="0">
                          <a:latin typeface="Calibri"/>
                          <a:cs typeface="Calibri"/>
                        </a:rPr>
                        <a:t>$2</a:t>
                      </a:r>
                      <a:r>
                        <a:rPr sz="1500" b="1" spc="1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500" b="1" spc="-10" dirty="0">
                          <a:latin typeface="Calibri"/>
                          <a:cs typeface="Calibri"/>
                        </a:rPr>
                        <a:t>64</a:t>
                      </a:r>
                      <a:r>
                        <a:rPr sz="1500" b="1" spc="1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500" b="1" spc="-10" dirty="0">
                          <a:latin typeface="Calibri"/>
                          <a:cs typeface="Calibri"/>
                        </a:rPr>
                        <a:t>50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0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383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500" b="1" spc="-5" dirty="0">
                          <a:latin typeface="Calibri"/>
                          <a:cs typeface="Calibri"/>
                        </a:rPr>
                        <a:t>ALPR </a:t>
                      </a:r>
                      <a:r>
                        <a:rPr sz="1500" b="1" spc="5" dirty="0">
                          <a:latin typeface="Calibri"/>
                          <a:cs typeface="Calibri"/>
                        </a:rPr>
                        <a:t>Equipped Enforcement </a:t>
                      </a:r>
                      <a:r>
                        <a:rPr sz="1500" b="1" spc="-10" dirty="0">
                          <a:latin typeface="Calibri"/>
                          <a:cs typeface="Calibri"/>
                        </a:rPr>
                        <a:t>Vehicles </a:t>
                      </a:r>
                      <a:r>
                        <a:rPr sz="1500" i="1" spc="-5" dirty="0">
                          <a:latin typeface="Calibri"/>
                          <a:cs typeface="Calibri"/>
                        </a:rPr>
                        <a:t>(including</a:t>
                      </a:r>
                      <a:r>
                        <a:rPr sz="1500" i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i="1" spc="-5" dirty="0">
                          <a:latin typeface="Calibri"/>
                          <a:cs typeface="Calibri"/>
                        </a:rPr>
                        <a:t>ALPR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154305" marR="296545">
                        <a:lnSpc>
                          <a:spcPct val="110600"/>
                        </a:lnSpc>
                        <a:spcBef>
                          <a:spcPts val="10"/>
                        </a:spcBef>
                      </a:pPr>
                      <a:r>
                        <a:rPr sz="1500" i="1" dirty="0">
                          <a:latin typeface="Calibri"/>
                          <a:cs typeface="Calibri"/>
                        </a:rPr>
                        <a:t>cameras </a:t>
                      </a:r>
                      <a:r>
                        <a:rPr sz="1500" i="1" spc="-1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500" i="1" spc="5" dirty="0">
                          <a:latin typeface="Calibri"/>
                          <a:cs typeface="Calibri"/>
                        </a:rPr>
                        <a:t>software </a:t>
                      </a:r>
                      <a:r>
                        <a:rPr sz="1500" i="1" spc="-10" dirty="0">
                          <a:latin typeface="Calibri"/>
                          <a:cs typeface="Calibri"/>
                        </a:rPr>
                        <a:t>shipping, installation, </a:t>
                      </a:r>
                      <a:r>
                        <a:rPr sz="1500" i="1" spc="15" dirty="0">
                          <a:latin typeface="Calibri"/>
                          <a:cs typeface="Calibri"/>
                        </a:rPr>
                        <a:t>service,  </a:t>
                      </a:r>
                      <a:r>
                        <a:rPr sz="1500" i="1" dirty="0">
                          <a:latin typeface="Calibri"/>
                          <a:cs typeface="Calibri"/>
                        </a:rPr>
                        <a:t>warranty, </a:t>
                      </a:r>
                      <a:r>
                        <a:rPr sz="1500" i="1" spc="-5" dirty="0">
                          <a:latin typeface="Calibri"/>
                          <a:cs typeface="Calibri"/>
                        </a:rPr>
                        <a:t>etc.</a:t>
                      </a:r>
                      <a:r>
                        <a:rPr sz="1500" i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i="1" dirty="0">
                          <a:latin typeface="Calibri"/>
                          <a:cs typeface="Calibri"/>
                        </a:rPr>
                        <a:t>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6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500" spc="-10" dirty="0">
                          <a:latin typeface="Calibri"/>
                          <a:cs typeface="Calibri"/>
                        </a:rPr>
                        <a:t>$40,000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500" b="1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500" b="1" spc="-10" dirty="0">
                          <a:latin typeface="Calibri"/>
                          <a:cs typeface="Calibri"/>
                        </a:rPr>
                        <a:t>240</a:t>
                      </a:r>
                      <a:r>
                        <a:rPr sz="1500" b="1" spc="1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500" b="1" spc="-10" dirty="0">
                          <a:latin typeface="Calibri"/>
                          <a:cs typeface="Calibri"/>
                        </a:rPr>
                        <a:t>00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0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994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500" b="1" spc="10" dirty="0">
                          <a:latin typeface="Calibri"/>
                          <a:cs typeface="Calibri"/>
                        </a:rPr>
                        <a:t>Pay-by-Phones</a:t>
                      </a:r>
                      <a:r>
                        <a:rPr sz="15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10" dirty="0">
                          <a:latin typeface="Calibri"/>
                          <a:cs typeface="Calibri"/>
                        </a:rPr>
                        <a:t>Services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500" spc="15" dirty="0">
                          <a:latin typeface="Calibri"/>
                          <a:cs typeface="Calibri"/>
                        </a:rPr>
                        <a:t>-----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$0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651">
                <a:tc gridSpan="4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PHASE II </a:t>
                      </a:r>
                      <a:r>
                        <a:rPr sz="15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Procurement</a:t>
                      </a:r>
                      <a:r>
                        <a:rPr sz="150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Items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431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5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976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500" b="1" dirty="0">
                          <a:latin typeface="Calibri"/>
                          <a:cs typeface="Calibri"/>
                        </a:rPr>
                        <a:t>Multi-Space </a:t>
                      </a:r>
                      <a:r>
                        <a:rPr sz="1500" b="1" spc="15" dirty="0">
                          <a:latin typeface="Calibri"/>
                          <a:cs typeface="Calibri"/>
                        </a:rPr>
                        <a:t>Pay </a:t>
                      </a:r>
                      <a:r>
                        <a:rPr sz="1500" b="1" spc="5" dirty="0">
                          <a:latin typeface="Calibri"/>
                          <a:cs typeface="Calibri"/>
                        </a:rPr>
                        <a:t>Station Kiosks </a:t>
                      </a:r>
                      <a:r>
                        <a:rPr sz="1500" i="1" spc="-5" dirty="0">
                          <a:latin typeface="Calibri"/>
                          <a:cs typeface="Calibri"/>
                        </a:rPr>
                        <a:t>(Including</a:t>
                      </a:r>
                      <a:r>
                        <a:rPr sz="1500" i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i="1" spc="-10" dirty="0">
                          <a:latin typeface="Calibri"/>
                          <a:cs typeface="Calibri"/>
                        </a:rPr>
                        <a:t>shipping,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1543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500" i="1" spc="-10" dirty="0">
                          <a:latin typeface="Calibri"/>
                          <a:cs typeface="Calibri"/>
                        </a:rPr>
                        <a:t>installation, </a:t>
                      </a:r>
                      <a:r>
                        <a:rPr sz="1500" i="1" dirty="0">
                          <a:latin typeface="Calibri"/>
                          <a:cs typeface="Calibri"/>
                        </a:rPr>
                        <a:t>warranty,</a:t>
                      </a:r>
                      <a:r>
                        <a:rPr sz="1500" i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i="1" spc="5" dirty="0">
                          <a:latin typeface="Calibri"/>
                          <a:cs typeface="Calibri"/>
                        </a:rPr>
                        <a:t>etc.)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193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500" spc="-10" dirty="0">
                          <a:latin typeface="Calibri"/>
                          <a:cs typeface="Calibri"/>
                        </a:rPr>
                        <a:t>$6,500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500" b="1" spc="-10" dirty="0">
                          <a:latin typeface="Calibri"/>
                          <a:cs typeface="Calibri"/>
                        </a:rPr>
                        <a:t>$1</a:t>
                      </a:r>
                      <a:r>
                        <a:rPr sz="1500" b="1" spc="1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500" b="1" spc="-10" dirty="0">
                          <a:latin typeface="Calibri"/>
                          <a:cs typeface="Calibri"/>
                        </a:rPr>
                        <a:t>54</a:t>
                      </a:r>
                      <a:r>
                        <a:rPr sz="1500" b="1" spc="1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500" b="1" spc="-10" dirty="0">
                          <a:latin typeface="Calibri"/>
                          <a:cs typeface="Calibri"/>
                        </a:rPr>
                        <a:t>50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0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000">
                <a:tc gridSpan="4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450"/>
                        </a:spcBef>
                        <a:tabLst>
                          <a:tab pos="6164580" algn="l"/>
                        </a:tabLst>
                      </a:pPr>
                      <a:r>
                        <a:rPr sz="1650" b="1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165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5" dirty="0">
                          <a:latin typeface="Calibri"/>
                          <a:cs typeface="Calibri"/>
                        </a:rPr>
                        <a:t>PROJECT</a:t>
                      </a:r>
                      <a:r>
                        <a:rPr sz="1650" b="1" spc="-10" dirty="0">
                          <a:latin typeface="Calibri"/>
                          <a:cs typeface="Calibri"/>
                        </a:rPr>
                        <a:t> BUDGET	</a:t>
                      </a:r>
                      <a:r>
                        <a:rPr sz="1650" b="1" spc="-15" dirty="0">
                          <a:latin typeface="Calibri"/>
                          <a:cs typeface="Calibri"/>
                        </a:rPr>
                        <a:t>$3,659,000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00"/>
              </a:lnSpc>
            </a:pPr>
            <a:r>
              <a:rPr spc="-5" dirty="0"/>
              <a:t>I</a:t>
            </a:r>
            <a:r>
              <a:rPr spc="3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5" dirty="0"/>
              <a:t> </a:t>
            </a:r>
            <a:r>
              <a:rPr spc="-5" dirty="0"/>
              <a:t>V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25" dirty="0"/>
              <a:t> </a:t>
            </a:r>
            <a:r>
              <a:rPr spc="-5" dirty="0"/>
              <a:t>T</a:t>
            </a:r>
            <a:r>
              <a:rPr spc="35" dirty="0"/>
              <a:t> </a:t>
            </a:r>
            <a:r>
              <a:rPr spc="-5" dirty="0"/>
              <a:t>I</a:t>
            </a:r>
            <a:r>
              <a:rPr spc="25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N</a:t>
            </a:r>
            <a:r>
              <a:rPr spc="40" dirty="0"/>
              <a:t> </a:t>
            </a:r>
            <a:r>
              <a:rPr spc="-5" dirty="0"/>
              <a:t>T</a:t>
            </a:r>
            <a:r>
              <a:rPr spc="40" dirty="0"/>
              <a:t> </a:t>
            </a:r>
            <a:r>
              <a:rPr spc="-5" dirty="0"/>
              <a:t>H</a:t>
            </a:r>
            <a:r>
              <a:rPr spc="35" dirty="0"/>
              <a:t> </a:t>
            </a:r>
            <a:r>
              <a:rPr spc="-5" dirty="0"/>
              <a:t>R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U</a:t>
            </a:r>
            <a:r>
              <a:rPr spc="40" dirty="0"/>
              <a:t> </a:t>
            </a:r>
            <a:r>
              <a:rPr spc="-5" dirty="0"/>
              <a:t>G</a:t>
            </a:r>
            <a:r>
              <a:rPr spc="30" dirty="0"/>
              <a:t> </a:t>
            </a:r>
            <a:r>
              <a:rPr spc="-5" dirty="0"/>
              <a:t>H</a:t>
            </a:r>
            <a:r>
              <a:rPr spc="4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L</a:t>
            </a:r>
            <a:r>
              <a:rPr spc="30" dirty="0"/>
              <a:t> </a:t>
            </a:r>
            <a:r>
              <a:rPr spc="-5" dirty="0"/>
              <a:t>L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40" dirty="0"/>
              <a:t> </a:t>
            </a:r>
            <a:r>
              <a:rPr spc="-5" dirty="0"/>
              <a:t>B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5" dirty="0"/>
              <a:t> </a:t>
            </a:r>
            <a:r>
              <a:rPr spc="-5" dirty="0"/>
              <a:t>R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25" dirty="0"/>
              <a:t> </a:t>
            </a:r>
            <a:r>
              <a:rPr spc="-5" dirty="0"/>
              <a:t>T</a:t>
            </a:r>
            <a:r>
              <a:rPr spc="45" dirty="0"/>
              <a:t> </a:t>
            </a:r>
            <a:r>
              <a:rPr spc="-5" dirty="0"/>
              <a:t>I</a:t>
            </a:r>
            <a:r>
              <a:rPr spc="25" dirty="0"/>
              <a:t> </a:t>
            </a:r>
            <a:r>
              <a:rPr spc="-5" dirty="0"/>
              <a:t>O</a:t>
            </a:r>
            <a:r>
              <a:rPr spc="2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,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5" dirty="0"/>
              <a:t> </a:t>
            </a:r>
            <a:r>
              <a:rPr spc="-5" dirty="0"/>
              <a:t>U</a:t>
            </a:r>
            <a:r>
              <a:rPr spc="4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E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0" dirty="0"/>
              <a:t> </a:t>
            </a:r>
            <a:r>
              <a:rPr spc="-5" dirty="0"/>
              <a:t>S</a:t>
            </a:r>
            <a:r>
              <a:rPr spc="55" dirty="0"/>
              <a:t> </a:t>
            </a:r>
            <a:r>
              <a:rPr spc="-5" dirty="0"/>
              <a:t>B</a:t>
            </a:r>
            <a:r>
              <a:rPr spc="35" dirty="0"/>
              <a:t> </a:t>
            </a:r>
            <a:r>
              <a:rPr spc="-5" dirty="0"/>
              <a:t>Y</a:t>
            </a:r>
            <a:r>
              <a:rPr spc="70" dirty="0"/>
              <a:t> </a:t>
            </a:r>
            <a:r>
              <a:rPr spc="-5" dirty="0"/>
              <a:t>D</a:t>
            </a:r>
            <a:r>
              <a:rPr spc="40" dirty="0"/>
              <a:t> </a:t>
            </a:r>
            <a:r>
              <a:rPr spc="-5" dirty="0"/>
              <a:t>E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0" dirty="0"/>
              <a:t> </a:t>
            </a:r>
            <a:r>
              <a:rPr spc="-5" dirty="0"/>
              <a:t>I</a:t>
            </a:r>
            <a:r>
              <a:rPr spc="35" dirty="0"/>
              <a:t> </a:t>
            </a:r>
            <a:r>
              <a:rPr spc="-5" dirty="0"/>
              <a:t>G</a:t>
            </a:r>
            <a:r>
              <a:rPr spc="35" dirty="0"/>
              <a:t> </a:t>
            </a:r>
            <a:r>
              <a:rPr spc="-5" dirty="0"/>
              <a:t>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403985" algn="l"/>
                <a:tab pos="4342130" algn="l"/>
              </a:tabLst>
            </a:pPr>
            <a:r>
              <a:rPr spc="190" dirty="0"/>
              <a:t>S</a:t>
            </a:r>
            <a:r>
              <a:rPr spc="215" dirty="0"/>
              <a:t>YS</a:t>
            </a:r>
            <a:r>
              <a:rPr spc="245" dirty="0"/>
              <a:t>T</a:t>
            </a:r>
            <a:r>
              <a:rPr spc="240" dirty="0"/>
              <a:t>E</a:t>
            </a:r>
            <a:r>
              <a:rPr spc="-10" dirty="0"/>
              <a:t>M</a:t>
            </a:r>
            <a:r>
              <a:rPr dirty="0"/>
              <a:t>	</a:t>
            </a:r>
            <a:r>
              <a:rPr spc="235" dirty="0"/>
              <a:t>M</a:t>
            </a:r>
            <a:r>
              <a:rPr spc="240" dirty="0"/>
              <a:t>O</a:t>
            </a:r>
            <a:r>
              <a:rPr spc="245" dirty="0"/>
              <a:t>D</a:t>
            </a:r>
            <a:r>
              <a:rPr spc="240" dirty="0"/>
              <a:t>ER</a:t>
            </a:r>
            <a:r>
              <a:rPr spc="235" dirty="0"/>
              <a:t>N</a:t>
            </a:r>
            <a:r>
              <a:rPr spc="250" dirty="0"/>
              <a:t>I</a:t>
            </a:r>
            <a:r>
              <a:rPr spc="220" dirty="0"/>
              <a:t>Z</a:t>
            </a:r>
            <a:r>
              <a:rPr spc="20" dirty="0"/>
              <a:t>A</a:t>
            </a:r>
            <a:r>
              <a:rPr spc="245" dirty="0"/>
              <a:t>T</a:t>
            </a:r>
            <a:r>
              <a:rPr spc="235" dirty="0"/>
              <a:t>I</a:t>
            </a:r>
            <a:r>
              <a:rPr spc="240" dirty="0"/>
              <a:t>O</a:t>
            </a:r>
            <a:r>
              <a:rPr spc="-10" dirty="0"/>
              <a:t>N</a:t>
            </a:r>
            <a:r>
              <a:rPr dirty="0"/>
              <a:t>	</a:t>
            </a:r>
            <a:r>
              <a:rPr spc="245" dirty="0"/>
              <a:t>PL</a:t>
            </a:r>
            <a:r>
              <a:rPr spc="235" dirty="0"/>
              <a:t>A</a:t>
            </a:r>
            <a:r>
              <a:rPr spc="-10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4682" y="1862647"/>
            <a:ext cx="8014970" cy="417957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2300" b="1" dirty="0">
                <a:latin typeface="Calibri"/>
                <a:cs typeface="Calibri"/>
              </a:rPr>
              <a:t>Return </a:t>
            </a:r>
            <a:r>
              <a:rPr sz="2300" b="1" spc="10" dirty="0">
                <a:latin typeface="Calibri"/>
                <a:cs typeface="Calibri"/>
              </a:rPr>
              <a:t>On</a:t>
            </a:r>
            <a:r>
              <a:rPr sz="2300" b="1" spc="-4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Investment: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300" i="1" spc="5" dirty="0">
                <a:latin typeface="Calibri"/>
                <a:cs typeface="Calibri"/>
              </a:rPr>
              <a:t>3- </a:t>
            </a:r>
            <a:r>
              <a:rPr sz="2300" i="1" spc="-5" dirty="0">
                <a:latin typeface="Calibri"/>
                <a:cs typeface="Calibri"/>
              </a:rPr>
              <a:t>to </a:t>
            </a:r>
            <a:r>
              <a:rPr sz="2300" i="1" dirty="0">
                <a:latin typeface="Calibri"/>
                <a:cs typeface="Calibri"/>
              </a:rPr>
              <a:t>4-year return </a:t>
            </a:r>
            <a:r>
              <a:rPr sz="2300" i="1" spc="5" dirty="0">
                <a:latin typeface="Calibri"/>
                <a:cs typeface="Calibri"/>
              </a:rPr>
              <a:t>on </a:t>
            </a:r>
            <a:r>
              <a:rPr sz="2300" i="1" spc="-5" dirty="0">
                <a:latin typeface="Calibri"/>
                <a:cs typeface="Calibri"/>
              </a:rPr>
              <a:t>investment </a:t>
            </a:r>
            <a:r>
              <a:rPr sz="2300" i="1" dirty="0">
                <a:latin typeface="Calibri"/>
                <a:cs typeface="Calibri"/>
              </a:rPr>
              <a:t>is not</a:t>
            </a:r>
            <a:r>
              <a:rPr sz="2300" i="1" spc="-60" dirty="0">
                <a:latin typeface="Calibri"/>
                <a:cs typeface="Calibri"/>
              </a:rPr>
              <a:t> </a:t>
            </a:r>
            <a:r>
              <a:rPr sz="2300" i="1" dirty="0">
                <a:latin typeface="Calibri"/>
                <a:cs typeface="Calibri"/>
              </a:rPr>
              <a:t>uncommon:</a:t>
            </a:r>
            <a:endParaRPr sz="2300">
              <a:latin typeface="Calibri"/>
              <a:cs typeface="Calibri"/>
            </a:endParaRPr>
          </a:p>
          <a:p>
            <a:pPr marL="394970" indent="-382905">
              <a:lnSpc>
                <a:spcPct val="100000"/>
              </a:lnSpc>
              <a:spcBef>
                <a:spcPts val="1035"/>
              </a:spcBef>
              <a:buFont typeface="Wingdings"/>
              <a:buChar char=""/>
              <a:tabLst>
                <a:tab pos="394970" algn="l"/>
                <a:tab pos="395605" algn="l"/>
              </a:tabLst>
            </a:pPr>
            <a:r>
              <a:rPr sz="1950" spc="5" dirty="0">
                <a:latin typeface="Calibri"/>
                <a:cs typeface="Calibri"/>
              </a:rPr>
              <a:t>Parking meter </a:t>
            </a:r>
            <a:r>
              <a:rPr sz="1950" spc="-10" dirty="0">
                <a:latin typeface="Calibri"/>
                <a:cs typeface="Calibri"/>
              </a:rPr>
              <a:t>rates </a:t>
            </a:r>
            <a:r>
              <a:rPr sz="1950" spc="10" dirty="0">
                <a:latin typeface="Calibri"/>
                <a:cs typeface="Calibri"/>
              </a:rPr>
              <a:t>increases </a:t>
            </a:r>
            <a:r>
              <a:rPr sz="1800" i="1" dirty="0">
                <a:latin typeface="Calibri"/>
                <a:cs typeface="Calibri"/>
              </a:rPr>
              <a:t>(including new </a:t>
            </a:r>
            <a:r>
              <a:rPr sz="1800" i="1" spc="5" dirty="0">
                <a:latin typeface="Calibri"/>
                <a:cs typeface="Calibri"/>
              </a:rPr>
              <a:t>special </a:t>
            </a:r>
            <a:r>
              <a:rPr sz="1800" i="1" spc="-5" dirty="0">
                <a:latin typeface="Calibri"/>
                <a:cs typeface="Calibri"/>
              </a:rPr>
              <a:t>event </a:t>
            </a:r>
            <a:r>
              <a:rPr sz="1800" i="1" spc="5" dirty="0">
                <a:latin typeface="Calibri"/>
                <a:cs typeface="Calibri"/>
              </a:rPr>
              <a:t>parking</a:t>
            </a:r>
            <a:r>
              <a:rPr sz="1800" i="1" spc="-1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rates)</a:t>
            </a:r>
            <a:endParaRPr sz="1800">
              <a:latin typeface="Calibri"/>
              <a:cs typeface="Calibri"/>
            </a:endParaRPr>
          </a:p>
          <a:p>
            <a:pPr marL="394970" indent="-382905">
              <a:lnSpc>
                <a:spcPct val="100000"/>
              </a:lnSpc>
              <a:spcBef>
                <a:spcPts val="530"/>
              </a:spcBef>
              <a:buFont typeface="Wingdings"/>
              <a:buChar char=""/>
              <a:tabLst>
                <a:tab pos="394970" algn="l"/>
                <a:tab pos="395605" algn="l"/>
              </a:tabLst>
            </a:pPr>
            <a:r>
              <a:rPr sz="1950" spc="10" dirty="0">
                <a:latin typeface="Calibri"/>
                <a:cs typeface="Calibri"/>
              </a:rPr>
              <a:t>More </a:t>
            </a:r>
            <a:r>
              <a:rPr sz="1950" dirty="0">
                <a:latin typeface="Calibri"/>
                <a:cs typeface="Calibri"/>
              </a:rPr>
              <a:t>convenient </a:t>
            </a:r>
            <a:r>
              <a:rPr sz="1950" spc="5" dirty="0">
                <a:latin typeface="Calibri"/>
                <a:cs typeface="Calibri"/>
              </a:rPr>
              <a:t>payment</a:t>
            </a:r>
            <a:r>
              <a:rPr sz="1950" spc="-35" dirty="0">
                <a:latin typeface="Calibri"/>
                <a:cs typeface="Calibri"/>
              </a:rPr>
              <a:t> </a:t>
            </a:r>
            <a:r>
              <a:rPr sz="1950" spc="10" dirty="0">
                <a:latin typeface="Calibri"/>
                <a:cs typeface="Calibri"/>
              </a:rPr>
              <a:t>options</a:t>
            </a:r>
            <a:endParaRPr sz="1950">
              <a:latin typeface="Calibri"/>
              <a:cs typeface="Calibri"/>
            </a:endParaRPr>
          </a:p>
          <a:p>
            <a:pPr marL="394970" indent="-382905">
              <a:lnSpc>
                <a:spcPct val="100000"/>
              </a:lnSpc>
              <a:spcBef>
                <a:spcPts val="525"/>
              </a:spcBef>
              <a:buFont typeface="Wingdings"/>
              <a:buChar char=""/>
              <a:tabLst>
                <a:tab pos="394970" algn="l"/>
                <a:tab pos="395605" algn="l"/>
              </a:tabLst>
            </a:pPr>
            <a:r>
              <a:rPr sz="1950" spc="5" dirty="0">
                <a:latin typeface="Calibri"/>
                <a:cs typeface="Calibri"/>
              </a:rPr>
              <a:t>Credit cards drive </a:t>
            </a:r>
            <a:r>
              <a:rPr sz="1950" spc="10" dirty="0">
                <a:latin typeface="Calibri"/>
                <a:cs typeface="Calibri"/>
              </a:rPr>
              <a:t>higher per </a:t>
            </a:r>
            <a:r>
              <a:rPr sz="1950" spc="5" dirty="0">
                <a:latin typeface="Calibri"/>
                <a:cs typeface="Calibri"/>
              </a:rPr>
              <a:t>transaction</a:t>
            </a:r>
            <a:r>
              <a:rPr sz="1950" spc="-85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payments</a:t>
            </a:r>
            <a:endParaRPr sz="1950">
              <a:latin typeface="Calibri"/>
              <a:cs typeface="Calibri"/>
            </a:endParaRPr>
          </a:p>
          <a:p>
            <a:pPr marL="394970" indent="-382905">
              <a:lnSpc>
                <a:spcPct val="100000"/>
              </a:lnSpc>
              <a:spcBef>
                <a:spcPts val="540"/>
              </a:spcBef>
              <a:buFont typeface="Wingdings"/>
              <a:buChar char=""/>
              <a:tabLst>
                <a:tab pos="394970" algn="l"/>
                <a:tab pos="395605" algn="l"/>
              </a:tabLst>
            </a:pPr>
            <a:r>
              <a:rPr sz="1950" spc="10" dirty="0">
                <a:latin typeface="Calibri"/>
                <a:cs typeface="Calibri"/>
              </a:rPr>
              <a:t>CBD </a:t>
            </a:r>
            <a:r>
              <a:rPr sz="1950" spc="-15" dirty="0">
                <a:latin typeface="Calibri"/>
                <a:cs typeface="Calibri"/>
              </a:rPr>
              <a:t>rate </a:t>
            </a:r>
            <a:r>
              <a:rPr sz="1950" spc="10" dirty="0">
                <a:latin typeface="Calibri"/>
                <a:cs typeface="Calibri"/>
              </a:rPr>
              <a:t>increase </a:t>
            </a:r>
            <a:r>
              <a:rPr sz="1950" spc="5" dirty="0">
                <a:latin typeface="Calibri"/>
                <a:cs typeface="Calibri"/>
              </a:rPr>
              <a:t>conservatively </a:t>
            </a:r>
            <a:r>
              <a:rPr sz="1950" dirty="0">
                <a:latin typeface="Calibri"/>
                <a:cs typeface="Calibri"/>
              </a:rPr>
              <a:t>projected </a:t>
            </a:r>
            <a:r>
              <a:rPr sz="1950" spc="-5" dirty="0">
                <a:latin typeface="Calibri"/>
                <a:cs typeface="Calibri"/>
              </a:rPr>
              <a:t>to </a:t>
            </a:r>
            <a:r>
              <a:rPr sz="1950" spc="10" dirty="0">
                <a:latin typeface="Calibri"/>
                <a:cs typeface="Calibri"/>
              </a:rPr>
              <a:t>yield </a:t>
            </a:r>
            <a:r>
              <a:rPr sz="1950" dirty="0">
                <a:latin typeface="Calibri"/>
                <a:cs typeface="Calibri"/>
              </a:rPr>
              <a:t>over </a:t>
            </a:r>
            <a:r>
              <a:rPr sz="1950" spc="10" dirty="0">
                <a:latin typeface="Calibri"/>
                <a:cs typeface="Calibri"/>
              </a:rPr>
              <a:t>$500,000</a:t>
            </a:r>
            <a:r>
              <a:rPr sz="1950" spc="25" dirty="0">
                <a:latin typeface="Calibri"/>
                <a:cs typeface="Calibri"/>
              </a:rPr>
              <a:t> </a:t>
            </a:r>
            <a:r>
              <a:rPr sz="1950" spc="10" dirty="0">
                <a:latin typeface="Calibri"/>
                <a:cs typeface="Calibri"/>
              </a:rPr>
              <a:t>annually</a:t>
            </a:r>
            <a:endParaRPr sz="1950">
              <a:latin typeface="Calibri"/>
              <a:cs typeface="Calibri"/>
            </a:endParaRPr>
          </a:p>
          <a:p>
            <a:pPr marL="394970" indent="-382905">
              <a:lnSpc>
                <a:spcPct val="100000"/>
              </a:lnSpc>
              <a:spcBef>
                <a:spcPts val="530"/>
              </a:spcBef>
              <a:buFont typeface="Wingdings"/>
              <a:buChar char=""/>
              <a:tabLst>
                <a:tab pos="394970" algn="l"/>
                <a:tab pos="395605" algn="l"/>
              </a:tabLst>
            </a:pPr>
            <a:r>
              <a:rPr sz="1950" spc="10" dirty="0">
                <a:latin typeface="Calibri"/>
                <a:cs typeface="Calibri"/>
              </a:rPr>
              <a:t>Extended parking time </a:t>
            </a:r>
            <a:r>
              <a:rPr sz="1950" spc="5" dirty="0">
                <a:latin typeface="Calibri"/>
                <a:cs typeface="Calibri"/>
              </a:rPr>
              <a:t>limits </a:t>
            </a:r>
            <a:r>
              <a:rPr sz="1800" i="1" spc="-5" dirty="0">
                <a:latin typeface="Calibri"/>
                <a:cs typeface="Calibri"/>
              </a:rPr>
              <a:t>(fewer </a:t>
            </a:r>
            <a:r>
              <a:rPr sz="1800" i="1" dirty="0">
                <a:latin typeface="Calibri"/>
                <a:cs typeface="Calibri"/>
              </a:rPr>
              <a:t>2-hr </a:t>
            </a:r>
            <a:r>
              <a:rPr sz="1800" i="1" spc="5" dirty="0">
                <a:latin typeface="Calibri"/>
                <a:cs typeface="Calibri"/>
              </a:rPr>
              <a:t>maximum parking time</a:t>
            </a:r>
            <a:r>
              <a:rPr sz="1800" i="1" spc="-8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zones)</a:t>
            </a:r>
            <a:endParaRPr sz="1800">
              <a:latin typeface="Calibri"/>
              <a:cs typeface="Calibri"/>
            </a:endParaRPr>
          </a:p>
          <a:p>
            <a:pPr marL="394970" indent="-382905">
              <a:lnSpc>
                <a:spcPct val="100000"/>
              </a:lnSpc>
              <a:spcBef>
                <a:spcPts val="540"/>
              </a:spcBef>
              <a:buFont typeface="Wingdings"/>
              <a:buChar char=""/>
              <a:tabLst>
                <a:tab pos="394970" algn="l"/>
                <a:tab pos="395605" algn="l"/>
              </a:tabLst>
            </a:pPr>
            <a:r>
              <a:rPr sz="1950" dirty="0">
                <a:latin typeface="Calibri"/>
                <a:cs typeface="Calibri"/>
              </a:rPr>
              <a:t>Potential </a:t>
            </a:r>
            <a:r>
              <a:rPr sz="1950" spc="-5" dirty="0">
                <a:latin typeface="Calibri"/>
                <a:cs typeface="Calibri"/>
              </a:rPr>
              <a:t>for </a:t>
            </a:r>
            <a:r>
              <a:rPr sz="1950" spc="10" dirty="0">
                <a:latin typeface="Calibri"/>
                <a:cs typeface="Calibri"/>
              </a:rPr>
              <a:t>1,903 new </a:t>
            </a:r>
            <a:r>
              <a:rPr sz="1950" dirty="0">
                <a:latin typeface="Calibri"/>
                <a:cs typeface="Calibri"/>
              </a:rPr>
              <a:t>pay </a:t>
            </a:r>
            <a:r>
              <a:rPr sz="1950" spc="-5" dirty="0">
                <a:latin typeface="Calibri"/>
                <a:cs typeface="Calibri"/>
              </a:rPr>
              <a:t>to </a:t>
            </a:r>
            <a:r>
              <a:rPr sz="1950" spc="10" dirty="0">
                <a:latin typeface="Calibri"/>
                <a:cs typeface="Calibri"/>
              </a:rPr>
              <a:t>park </a:t>
            </a:r>
            <a:r>
              <a:rPr sz="1950" spc="5" dirty="0">
                <a:latin typeface="Calibri"/>
                <a:cs typeface="Calibri"/>
              </a:rPr>
              <a:t>on-street </a:t>
            </a:r>
            <a:r>
              <a:rPr sz="1950" spc="10" dirty="0">
                <a:latin typeface="Calibri"/>
                <a:cs typeface="Calibri"/>
              </a:rPr>
              <a:t>spaces </a:t>
            </a:r>
            <a:r>
              <a:rPr sz="1950" spc="5" dirty="0">
                <a:latin typeface="Calibri"/>
                <a:cs typeface="Calibri"/>
              </a:rPr>
              <a:t>across </a:t>
            </a:r>
            <a:r>
              <a:rPr sz="1950" spc="10" dirty="0">
                <a:latin typeface="Calibri"/>
                <a:cs typeface="Calibri"/>
              </a:rPr>
              <a:t>the</a:t>
            </a:r>
            <a:r>
              <a:rPr sz="1950" spc="-75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City</a:t>
            </a:r>
            <a:endParaRPr sz="1950">
              <a:latin typeface="Calibri"/>
              <a:cs typeface="Calibri"/>
            </a:endParaRPr>
          </a:p>
          <a:p>
            <a:pPr marL="394970" indent="-382905">
              <a:lnSpc>
                <a:spcPct val="100000"/>
              </a:lnSpc>
              <a:spcBef>
                <a:spcPts val="530"/>
              </a:spcBef>
              <a:buFont typeface="Wingdings"/>
              <a:buChar char=""/>
              <a:tabLst>
                <a:tab pos="394970" algn="l"/>
                <a:tab pos="395605" algn="l"/>
              </a:tabLst>
            </a:pPr>
            <a:r>
              <a:rPr sz="1950" spc="5" dirty="0">
                <a:latin typeface="Calibri"/>
                <a:cs typeface="Calibri"/>
              </a:rPr>
              <a:t>Extension </a:t>
            </a:r>
            <a:r>
              <a:rPr sz="1950" spc="10" dirty="0">
                <a:latin typeface="Calibri"/>
                <a:cs typeface="Calibri"/>
              </a:rPr>
              <a:t>of paid parking </a:t>
            </a:r>
            <a:r>
              <a:rPr sz="1950" spc="5" dirty="0">
                <a:latin typeface="Calibri"/>
                <a:cs typeface="Calibri"/>
              </a:rPr>
              <a:t>hours </a:t>
            </a:r>
            <a:r>
              <a:rPr sz="1950" spc="10" dirty="0">
                <a:latin typeface="Calibri"/>
                <a:cs typeface="Calibri"/>
              </a:rPr>
              <a:t>on </a:t>
            </a:r>
            <a:r>
              <a:rPr sz="1950" spc="5" dirty="0">
                <a:latin typeface="Calibri"/>
                <a:cs typeface="Calibri"/>
              </a:rPr>
              <a:t>Friday </a:t>
            </a:r>
            <a:r>
              <a:rPr sz="1950" spc="10" dirty="0">
                <a:latin typeface="Calibri"/>
                <a:cs typeface="Calibri"/>
              </a:rPr>
              <a:t>evenings </a:t>
            </a:r>
            <a:r>
              <a:rPr sz="1950" spc="15" dirty="0">
                <a:latin typeface="Calibri"/>
                <a:cs typeface="Calibri"/>
              </a:rPr>
              <a:t>and </a:t>
            </a:r>
            <a:r>
              <a:rPr sz="1950" spc="10" dirty="0">
                <a:latin typeface="Calibri"/>
                <a:cs typeface="Calibri"/>
              </a:rPr>
              <a:t>on</a:t>
            </a:r>
            <a:r>
              <a:rPr sz="1950" spc="-13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Saturdays</a:t>
            </a:r>
            <a:endParaRPr sz="1950">
              <a:latin typeface="Calibri"/>
              <a:cs typeface="Calibri"/>
            </a:endParaRPr>
          </a:p>
          <a:p>
            <a:pPr marL="394970" indent="-382905">
              <a:lnSpc>
                <a:spcPct val="100000"/>
              </a:lnSpc>
              <a:spcBef>
                <a:spcPts val="525"/>
              </a:spcBef>
              <a:buFont typeface="Wingdings"/>
              <a:buChar char=""/>
              <a:tabLst>
                <a:tab pos="394970" algn="l"/>
                <a:tab pos="395605" algn="l"/>
              </a:tabLst>
            </a:pPr>
            <a:r>
              <a:rPr sz="1950" spc="5" dirty="0">
                <a:latin typeface="Calibri"/>
                <a:cs typeface="Calibri"/>
              </a:rPr>
              <a:t>Elimination </a:t>
            </a:r>
            <a:r>
              <a:rPr sz="1950" spc="10" dirty="0">
                <a:latin typeface="Calibri"/>
                <a:cs typeface="Calibri"/>
              </a:rPr>
              <a:t>of piggybacking on </a:t>
            </a:r>
            <a:r>
              <a:rPr sz="1950" spc="5" dirty="0">
                <a:latin typeface="Calibri"/>
                <a:cs typeface="Calibri"/>
              </a:rPr>
              <a:t>unexpired</a:t>
            </a:r>
            <a:r>
              <a:rPr sz="1950" spc="-8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meters</a:t>
            </a:r>
            <a:endParaRPr sz="1950">
              <a:latin typeface="Calibri"/>
              <a:cs typeface="Calibri"/>
            </a:endParaRPr>
          </a:p>
          <a:p>
            <a:pPr marL="394970" indent="-382905">
              <a:lnSpc>
                <a:spcPct val="100000"/>
              </a:lnSpc>
              <a:spcBef>
                <a:spcPts val="530"/>
              </a:spcBef>
              <a:buFont typeface="Wingdings"/>
              <a:buChar char=""/>
              <a:tabLst>
                <a:tab pos="394970" algn="l"/>
                <a:tab pos="395605" algn="l"/>
              </a:tabLst>
            </a:pPr>
            <a:r>
              <a:rPr sz="1950" spc="10" dirty="0">
                <a:latin typeface="Calibri"/>
                <a:cs typeface="Calibri"/>
              </a:rPr>
              <a:t>Higher </a:t>
            </a:r>
            <a:r>
              <a:rPr sz="1950" spc="5" dirty="0">
                <a:latin typeface="Calibri"/>
                <a:cs typeface="Calibri"/>
              </a:rPr>
              <a:t>meter payment </a:t>
            </a:r>
            <a:r>
              <a:rPr sz="1950" spc="10" dirty="0">
                <a:latin typeface="Calibri"/>
                <a:cs typeface="Calibri"/>
              </a:rPr>
              <a:t>compliance </a:t>
            </a:r>
            <a:r>
              <a:rPr sz="1950" spc="15" dirty="0">
                <a:latin typeface="Calibri"/>
                <a:cs typeface="Calibri"/>
              </a:rPr>
              <a:t>due </a:t>
            </a:r>
            <a:r>
              <a:rPr sz="1950" spc="-5" dirty="0">
                <a:latin typeface="Calibri"/>
                <a:cs typeface="Calibri"/>
              </a:rPr>
              <a:t>to </a:t>
            </a:r>
            <a:r>
              <a:rPr sz="1950" spc="5" dirty="0">
                <a:latin typeface="Calibri"/>
                <a:cs typeface="Calibri"/>
              </a:rPr>
              <a:t>ALPR</a:t>
            </a:r>
            <a:r>
              <a:rPr sz="1950" spc="-50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enforcement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48343" y="1255775"/>
            <a:ext cx="882396" cy="886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81271" y="6202491"/>
            <a:ext cx="1027176" cy="4334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00"/>
              </a:lnSpc>
            </a:pPr>
            <a:r>
              <a:rPr spc="-5" dirty="0"/>
              <a:t>I</a:t>
            </a:r>
            <a:r>
              <a:rPr spc="3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5" dirty="0"/>
              <a:t> </a:t>
            </a:r>
            <a:r>
              <a:rPr spc="-5" dirty="0"/>
              <a:t>V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25" dirty="0"/>
              <a:t> </a:t>
            </a:r>
            <a:r>
              <a:rPr spc="-5" dirty="0"/>
              <a:t>T</a:t>
            </a:r>
            <a:r>
              <a:rPr spc="35" dirty="0"/>
              <a:t> </a:t>
            </a:r>
            <a:r>
              <a:rPr spc="-5" dirty="0"/>
              <a:t>I</a:t>
            </a:r>
            <a:r>
              <a:rPr spc="25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N</a:t>
            </a:r>
            <a:r>
              <a:rPr spc="40" dirty="0"/>
              <a:t> </a:t>
            </a:r>
            <a:r>
              <a:rPr spc="-5" dirty="0"/>
              <a:t>T</a:t>
            </a:r>
            <a:r>
              <a:rPr spc="40" dirty="0"/>
              <a:t> </a:t>
            </a:r>
            <a:r>
              <a:rPr spc="-5" dirty="0"/>
              <a:t>H</a:t>
            </a:r>
            <a:r>
              <a:rPr spc="35" dirty="0"/>
              <a:t> </a:t>
            </a:r>
            <a:r>
              <a:rPr spc="-5" dirty="0"/>
              <a:t>R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U</a:t>
            </a:r>
            <a:r>
              <a:rPr spc="40" dirty="0"/>
              <a:t> </a:t>
            </a:r>
            <a:r>
              <a:rPr spc="-5" dirty="0"/>
              <a:t>G</a:t>
            </a:r>
            <a:r>
              <a:rPr spc="30" dirty="0"/>
              <a:t> </a:t>
            </a:r>
            <a:r>
              <a:rPr spc="-5" dirty="0"/>
              <a:t>H</a:t>
            </a:r>
            <a:r>
              <a:rPr spc="4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L</a:t>
            </a:r>
            <a:r>
              <a:rPr spc="30" dirty="0"/>
              <a:t> </a:t>
            </a:r>
            <a:r>
              <a:rPr spc="-5" dirty="0"/>
              <a:t>L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40" dirty="0"/>
              <a:t> </a:t>
            </a:r>
            <a:r>
              <a:rPr spc="-5" dirty="0"/>
              <a:t>B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5" dirty="0"/>
              <a:t> </a:t>
            </a:r>
            <a:r>
              <a:rPr spc="-5" dirty="0"/>
              <a:t>R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25" dirty="0"/>
              <a:t> </a:t>
            </a:r>
            <a:r>
              <a:rPr spc="-5" dirty="0"/>
              <a:t>T</a:t>
            </a:r>
            <a:r>
              <a:rPr spc="45" dirty="0"/>
              <a:t> </a:t>
            </a:r>
            <a:r>
              <a:rPr spc="-5" dirty="0"/>
              <a:t>I</a:t>
            </a:r>
            <a:r>
              <a:rPr spc="25" dirty="0"/>
              <a:t> </a:t>
            </a:r>
            <a:r>
              <a:rPr spc="-5" dirty="0"/>
              <a:t>O</a:t>
            </a:r>
            <a:r>
              <a:rPr spc="2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,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5" dirty="0"/>
              <a:t> </a:t>
            </a:r>
            <a:r>
              <a:rPr spc="-5" dirty="0"/>
              <a:t>U</a:t>
            </a:r>
            <a:r>
              <a:rPr spc="4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E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0" dirty="0"/>
              <a:t> </a:t>
            </a:r>
            <a:r>
              <a:rPr spc="-5" dirty="0"/>
              <a:t>S</a:t>
            </a:r>
            <a:r>
              <a:rPr spc="55" dirty="0"/>
              <a:t> </a:t>
            </a:r>
            <a:r>
              <a:rPr spc="-5" dirty="0"/>
              <a:t>B</a:t>
            </a:r>
            <a:r>
              <a:rPr spc="35" dirty="0"/>
              <a:t> </a:t>
            </a:r>
            <a:r>
              <a:rPr spc="-5" dirty="0"/>
              <a:t>Y</a:t>
            </a:r>
            <a:r>
              <a:rPr spc="70" dirty="0"/>
              <a:t> </a:t>
            </a:r>
            <a:r>
              <a:rPr spc="-5" dirty="0"/>
              <a:t>D</a:t>
            </a:r>
            <a:r>
              <a:rPr spc="40" dirty="0"/>
              <a:t> </a:t>
            </a:r>
            <a:r>
              <a:rPr spc="-5" dirty="0"/>
              <a:t>E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0" dirty="0"/>
              <a:t> </a:t>
            </a:r>
            <a:r>
              <a:rPr spc="-5" dirty="0"/>
              <a:t>I</a:t>
            </a:r>
            <a:r>
              <a:rPr spc="35" dirty="0"/>
              <a:t> </a:t>
            </a:r>
            <a:r>
              <a:rPr spc="-5" dirty="0"/>
              <a:t>G</a:t>
            </a:r>
            <a:r>
              <a:rPr spc="35" dirty="0"/>
              <a:t> </a:t>
            </a:r>
            <a:r>
              <a:rPr spc="-5" dirty="0"/>
              <a:t>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2480" y="1500692"/>
            <a:ext cx="5194300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403985" algn="l"/>
                <a:tab pos="4342130" algn="l"/>
              </a:tabLst>
            </a:pPr>
            <a:r>
              <a:rPr sz="2650" b="1" i="1" spc="190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2650" b="1" i="1" spc="215" dirty="0">
                <a:solidFill>
                  <a:srgbClr val="0070C0"/>
                </a:solidFill>
                <a:latin typeface="Calibri"/>
                <a:cs typeface="Calibri"/>
              </a:rPr>
              <a:t>YS</a:t>
            </a:r>
            <a:r>
              <a:rPr sz="2650" b="1" i="1" spc="24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650" b="1" i="1" spc="24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650" b="1" i="1" spc="-10" dirty="0">
                <a:solidFill>
                  <a:srgbClr val="0070C0"/>
                </a:solidFill>
                <a:latin typeface="Calibri"/>
                <a:cs typeface="Calibri"/>
              </a:rPr>
              <a:t>M</a:t>
            </a:r>
            <a:r>
              <a:rPr sz="2650" b="1" i="1" dirty="0">
                <a:solidFill>
                  <a:srgbClr val="0070C0"/>
                </a:solidFill>
                <a:latin typeface="Calibri"/>
                <a:cs typeface="Calibri"/>
              </a:rPr>
              <a:t>	</a:t>
            </a:r>
            <a:r>
              <a:rPr sz="2650" b="1" i="1" spc="235" dirty="0">
                <a:solidFill>
                  <a:srgbClr val="0070C0"/>
                </a:solidFill>
                <a:latin typeface="Calibri"/>
                <a:cs typeface="Calibri"/>
              </a:rPr>
              <a:t>M</a:t>
            </a:r>
            <a:r>
              <a:rPr sz="2650" b="1" i="1" spc="240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2650" b="1" i="1" spc="245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2650" b="1" i="1" spc="240" dirty="0">
                <a:solidFill>
                  <a:srgbClr val="0070C0"/>
                </a:solidFill>
                <a:latin typeface="Calibri"/>
                <a:cs typeface="Calibri"/>
              </a:rPr>
              <a:t>ER</a:t>
            </a:r>
            <a:r>
              <a:rPr sz="2650" b="1" i="1" spc="235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2650" b="1" i="1" spc="250" dirty="0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sz="2650" b="1" i="1" spc="220" dirty="0">
                <a:solidFill>
                  <a:srgbClr val="0070C0"/>
                </a:solidFill>
                <a:latin typeface="Calibri"/>
                <a:cs typeface="Calibri"/>
              </a:rPr>
              <a:t>Z</a:t>
            </a:r>
            <a:r>
              <a:rPr sz="2650" b="1" i="1" spc="2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650" b="1" i="1" spc="24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650" b="1" i="1" spc="235" dirty="0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sz="2650" b="1" i="1" spc="240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2650" b="1" i="1" spc="-10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2650" b="1" i="1" dirty="0">
                <a:solidFill>
                  <a:srgbClr val="0070C0"/>
                </a:solidFill>
                <a:latin typeface="Calibri"/>
                <a:cs typeface="Calibri"/>
              </a:rPr>
              <a:t>	</a:t>
            </a:r>
            <a:r>
              <a:rPr sz="2650" b="1" i="1" spc="245" dirty="0">
                <a:solidFill>
                  <a:srgbClr val="0070C0"/>
                </a:solidFill>
                <a:latin typeface="Calibri"/>
                <a:cs typeface="Calibri"/>
              </a:rPr>
              <a:t>PL</a:t>
            </a:r>
            <a:r>
              <a:rPr sz="2650" b="1" i="1" spc="235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650" b="1" i="1" spc="-10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4682" y="1989712"/>
            <a:ext cx="5612765" cy="3784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300" b="1" spc="5" dirty="0">
                <a:latin typeface="Calibri"/>
                <a:cs typeface="Calibri"/>
              </a:rPr>
              <a:t>LPR </a:t>
            </a:r>
            <a:r>
              <a:rPr sz="2300" b="1" spc="-20" dirty="0">
                <a:latin typeface="Calibri"/>
                <a:cs typeface="Calibri"/>
              </a:rPr>
              <a:t>Technology’s </a:t>
            </a:r>
            <a:r>
              <a:rPr sz="2300" b="1" dirty="0">
                <a:latin typeface="Calibri"/>
                <a:cs typeface="Calibri"/>
              </a:rPr>
              <a:t>Impact </a:t>
            </a:r>
            <a:r>
              <a:rPr sz="2300" b="1" spc="5" dirty="0">
                <a:latin typeface="Calibri"/>
                <a:cs typeface="Calibri"/>
              </a:rPr>
              <a:t>on </a:t>
            </a:r>
            <a:r>
              <a:rPr sz="2300" b="1" spc="-5" dirty="0">
                <a:latin typeface="Calibri"/>
                <a:cs typeface="Calibri"/>
              </a:rPr>
              <a:t>Citation</a:t>
            </a:r>
            <a:r>
              <a:rPr sz="2300" b="1" spc="-3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Revenue: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48343" y="1255775"/>
            <a:ext cx="882396" cy="886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81271" y="6202491"/>
            <a:ext cx="1027176" cy="4334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40763" y="2407920"/>
            <a:ext cx="6522720" cy="3700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00"/>
              </a:lnSpc>
            </a:pPr>
            <a:r>
              <a:rPr spc="-5" dirty="0"/>
              <a:t>I</a:t>
            </a:r>
            <a:r>
              <a:rPr spc="3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5" dirty="0"/>
              <a:t> </a:t>
            </a:r>
            <a:r>
              <a:rPr spc="-5" dirty="0"/>
              <a:t>V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25" dirty="0"/>
              <a:t> </a:t>
            </a:r>
            <a:r>
              <a:rPr spc="-5" dirty="0"/>
              <a:t>T</a:t>
            </a:r>
            <a:r>
              <a:rPr spc="35" dirty="0"/>
              <a:t> </a:t>
            </a:r>
            <a:r>
              <a:rPr spc="-5" dirty="0"/>
              <a:t>I</a:t>
            </a:r>
            <a:r>
              <a:rPr spc="25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N</a:t>
            </a:r>
            <a:r>
              <a:rPr spc="40" dirty="0"/>
              <a:t> </a:t>
            </a:r>
            <a:r>
              <a:rPr spc="-5" dirty="0"/>
              <a:t>T</a:t>
            </a:r>
            <a:r>
              <a:rPr spc="40" dirty="0"/>
              <a:t> </a:t>
            </a:r>
            <a:r>
              <a:rPr spc="-5" dirty="0"/>
              <a:t>H</a:t>
            </a:r>
            <a:r>
              <a:rPr spc="35" dirty="0"/>
              <a:t> </a:t>
            </a:r>
            <a:r>
              <a:rPr spc="-5" dirty="0"/>
              <a:t>R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U</a:t>
            </a:r>
            <a:r>
              <a:rPr spc="40" dirty="0"/>
              <a:t> </a:t>
            </a:r>
            <a:r>
              <a:rPr spc="-5" dirty="0"/>
              <a:t>G</a:t>
            </a:r>
            <a:r>
              <a:rPr spc="30" dirty="0"/>
              <a:t> </a:t>
            </a:r>
            <a:r>
              <a:rPr spc="-5" dirty="0"/>
              <a:t>H</a:t>
            </a:r>
            <a:r>
              <a:rPr spc="4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L</a:t>
            </a:r>
            <a:r>
              <a:rPr spc="30" dirty="0"/>
              <a:t> </a:t>
            </a:r>
            <a:r>
              <a:rPr spc="-5" dirty="0"/>
              <a:t>L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40" dirty="0"/>
              <a:t> </a:t>
            </a:r>
            <a:r>
              <a:rPr spc="-5" dirty="0"/>
              <a:t>B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5" dirty="0"/>
              <a:t> </a:t>
            </a:r>
            <a:r>
              <a:rPr spc="-5" dirty="0"/>
              <a:t>R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25" dirty="0"/>
              <a:t> </a:t>
            </a:r>
            <a:r>
              <a:rPr spc="-5" dirty="0"/>
              <a:t>T</a:t>
            </a:r>
            <a:r>
              <a:rPr spc="45" dirty="0"/>
              <a:t> </a:t>
            </a:r>
            <a:r>
              <a:rPr spc="-5" dirty="0"/>
              <a:t>I</a:t>
            </a:r>
            <a:r>
              <a:rPr spc="25" dirty="0"/>
              <a:t> </a:t>
            </a:r>
            <a:r>
              <a:rPr spc="-5" dirty="0"/>
              <a:t>O</a:t>
            </a:r>
            <a:r>
              <a:rPr spc="2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,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5" dirty="0"/>
              <a:t> </a:t>
            </a:r>
            <a:r>
              <a:rPr spc="-5" dirty="0"/>
              <a:t>U</a:t>
            </a:r>
            <a:r>
              <a:rPr spc="4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E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0" dirty="0"/>
              <a:t> </a:t>
            </a:r>
            <a:r>
              <a:rPr spc="-5" dirty="0"/>
              <a:t>S</a:t>
            </a:r>
            <a:r>
              <a:rPr spc="55" dirty="0"/>
              <a:t> </a:t>
            </a:r>
            <a:r>
              <a:rPr spc="-5" dirty="0"/>
              <a:t>B</a:t>
            </a:r>
            <a:r>
              <a:rPr spc="35" dirty="0"/>
              <a:t> </a:t>
            </a:r>
            <a:r>
              <a:rPr spc="-5" dirty="0"/>
              <a:t>Y</a:t>
            </a:r>
            <a:r>
              <a:rPr spc="70" dirty="0"/>
              <a:t> </a:t>
            </a:r>
            <a:r>
              <a:rPr spc="-5" dirty="0"/>
              <a:t>D</a:t>
            </a:r>
            <a:r>
              <a:rPr spc="40" dirty="0"/>
              <a:t> </a:t>
            </a:r>
            <a:r>
              <a:rPr spc="-5" dirty="0"/>
              <a:t>E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0" dirty="0"/>
              <a:t> </a:t>
            </a:r>
            <a:r>
              <a:rPr spc="-5" dirty="0"/>
              <a:t>I</a:t>
            </a:r>
            <a:r>
              <a:rPr spc="35" dirty="0"/>
              <a:t> </a:t>
            </a:r>
            <a:r>
              <a:rPr spc="-5" dirty="0"/>
              <a:t>G</a:t>
            </a:r>
            <a:r>
              <a:rPr spc="35" dirty="0"/>
              <a:t> </a:t>
            </a:r>
            <a:r>
              <a:rPr spc="-5" dirty="0"/>
              <a:t>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2480" y="1500692"/>
            <a:ext cx="5194300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403985" algn="l"/>
                <a:tab pos="4342130" algn="l"/>
              </a:tabLst>
            </a:pPr>
            <a:r>
              <a:rPr spc="190" dirty="0"/>
              <a:t>S</a:t>
            </a:r>
            <a:r>
              <a:rPr spc="215" dirty="0"/>
              <a:t>YS</a:t>
            </a:r>
            <a:r>
              <a:rPr spc="245" dirty="0"/>
              <a:t>T</a:t>
            </a:r>
            <a:r>
              <a:rPr spc="240" dirty="0"/>
              <a:t>E</a:t>
            </a:r>
            <a:r>
              <a:rPr spc="-10" dirty="0"/>
              <a:t>M</a:t>
            </a:r>
            <a:r>
              <a:rPr dirty="0"/>
              <a:t>	</a:t>
            </a:r>
            <a:r>
              <a:rPr spc="235" dirty="0"/>
              <a:t>M</a:t>
            </a:r>
            <a:r>
              <a:rPr spc="240" dirty="0"/>
              <a:t>O</a:t>
            </a:r>
            <a:r>
              <a:rPr spc="245" dirty="0"/>
              <a:t>D</a:t>
            </a:r>
            <a:r>
              <a:rPr spc="240" dirty="0"/>
              <a:t>ER</a:t>
            </a:r>
            <a:r>
              <a:rPr spc="235" dirty="0"/>
              <a:t>N</a:t>
            </a:r>
            <a:r>
              <a:rPr spc="250" dirty="0"/>
              <a:t>I</a:t>
            </a:r>
            <a:r>
              <a:rPr spc="220" dirty="0"/>
              <a:t>Z</a:t>
            </a:r>
            <a:r>
              <a:rPr spc="20" dirty="0"/>
              <a:t>A</a:t>
            </a:r>
            <a:r>
              <a:rPr spc="245" dirty="0"/>
              <a:t>T</a:t>
            </a:r>
            <a:r>
              <a:rPr spc="235" dirty="0"/>
              <a:t>I</a:t>
            </a:r>
            <a:r>
              <a:rPr spc="240" dirty="0"/>
              <a:t>O</a:t>
            </a:r>
            <a:r>
              <a:rPr spc="-10" dirty="0"/>
              <a:t>N</a:t>
            </a:r>
            <a:r>
              <a:rPr dirty="0"/>
              <a:t>	</a:t>
            </a:r>
            <a:r>
              <a:rPr spc="245" dirty="0"/>
              <a:t>PL</a:t>
            </a:r>
            <a:r>
              <a:rPr spc="235" dirty="0"/>
              <a:t>A</a:t>
            </a:r>
            <a:r>
              <a:rPr spc="-10" dirty="0"/>
              <a:t>N</a:t>
            </a:r>
          </a:p>
        </p:txBody>
      </p:sp>
      <p:sp>
        <p:nvSpPr>
          <p:cNvPr id="3" name="object 3"/>
          <p:cNvSpPr/>
          <p:nvPr/>
        </p:nvSpPr>
        <p:spPr>
          <a:xfrm>
            <a:off x="8848343" y="1255775"/>
            <a:ext cx="882396" cy="886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0005">
              <a:lnSpc>
                <a:spcPts val="2755"/>
              </a:lnSpc>
              <a:spcBef>
                <a:spcPts val="114"/>
              </a:spcBef>
            </a:pPr>
            <a:r>
              <a:rPr spc="-5" dirty="0"/>
              <a:t>Procurement</a:t>
            </a:r>
            <a:r>
              <a:rPr spc="-35" dirty="0"/>
              <a:t> </a:t>
            </a:r>
            <a:r>
              <a:rPr dirty="0"/>
              <a:t>Process:</a:t>
            </a:r>
          </a:p>
          <a:p>
            <a:pPr marL="324485" indent="-285115">
              <a:lnSpc>
                <a:spcPts val="2635"/>
              </a:lnSpc>
              <a:buFont typeface="Arial"/>
              <a:buChar char="•"/>
              <a:tabLst>
                <a:tab pos="325120" algn="l"/>
                <a:tab pos="325755" algn="l"/>
              </a:tabLst>
            </a:pPr>
            <a:r>
              <a:rPr sz="2200" b="0" spc="20" dirty="0">
                <a:latin typeface="Calibri"/>
                <a:cs typeface="Calibri"/>
              </a:rPr>
              <a:t>“RFP” </a:t>
            </a:r>
            <a:r>
              <a:rPr sz="2200" b="0" spc="5" dirty="0">
                <a:latin typeface="Calibri"/>
                <a:cs typeface="Calibri"/>
              </a:rPr>
              <a:t>in response performance specifications</a:t>
            </a:r>
            <a:r>
              <a:rPr sz="2200" b="0" spc="-165" dirty="0">
                <a:latin typeface="Calibri"/>
                <a:cs typeface="Calibri"/>
              </a:rPr>
              <a:t> </a:t>
            </a:r>
            <a:r>
              <a:rPr sz="2200" b="0" spc="10" dirty="0">
                <a:latin typeface="Calibri"/>
                <a:cs typeface="Calibri"/>
              </a:rPr>
              <a:t>document</a:t>
            </a:r>
            <a:endParaRPr sz="2200">
              <a:latin typeface="Calibri"/>
              <a:cs typeface="Calibri"/>
            </a:endParaRPr>
          </a:p>
          <a:p>
            <a:pPr marL="324485" indent="-285115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325120" algn="l"/>
                <a:tab pos="325755" algn="l"/>
              </a:tabLst>
            </a:pPr>
            <a:r>
              <a:rPr sz="2200" b="0" spc="10" dirty="0">
                <a:latin typeface="Calibri"/>
                <a:cs typeface="Calibri"/>
              </a:rPr>
              <a:t>Single </a:t>
            </a:r>
            <a:r>
              <a:rPr sz="2200" b="0" dirty="0">
                <a:latin typeface="Calibri"/>
                <a:cs typeface="Calibri"/>
              </a:rPr>
              <a:t>contract awarded </a:t>
            </a:r>
            <a:r>
              <a:rPr sz="2200" b="0" spc="-10" dirty="0">
                <a:latin typeface="Calibri"/>
                <a:cs typeface="Calibri"/>
              </a:rPr>
              <a:t>for </a:t>
            </a:r>
            <a:r>
              <a:rPr sz="2200" b="0" spc="5" dirty="0">
                <a:latin typeface="Calibri"/>
                <a:cs typeface="Calibri"/>
              </a:rPr>
              <a:t>multi-faceted </a:t>
            </a:r>
            <a:r>
              <a:rPr sz="2200" b="0" dirty="0">
                <a:latin typeface="Calibri"/>
                <a:cs typeface="Calibri"/>
              </a:rPr>
              <a:t>package </a:t>
            </a:r>
            <a:r>
              <a:rPr sz="2200" b="0" spc="10" dirty="0">
                <a:latin typeface="Calibri"/>
                <a:cs typeface="Calibri"/>
              </a:rPr>
              <a:t>of </a:t>
            </a:r>
            <a:r>
              <a:rPr sz="2200" b="0" spc="5" dirty="0">
                <a:latin typeface="Calibri"/>
                <a:cs typeface="Calibri"/>
              </a:rPr>
              <a:t>equipment </a:t>
            </a:r>
            <a:r>
              <a:rPr sz="2200" b="0" spc="20" dirty="0">
                <a:latin typeface="Calibri"/>
                <a:cs typeface="Calibri"/>
              </a:rPr>
              <a:t>&amp;</a:t>
            </a:r>
            <a:r>
              <a:rPr sz="2200" b="0" spc="-185" dirty="0">
                <a:latin typeface="Calibri"/>
                <a:cs typeface="Calibri"/>
              </a:rPr>
              <a:t> </a:t>
            </a:r>
            <a:r>
              <a:rPr sz="2200" b="0" spc="15" dirty="0">
                <a:latin typeface="Calibri"/>
                <a:cs typeface="Calibri"/>
              </a:rPr>
              <a:t>services</a:t>
            </a:r>
            <a:endParaRPr sz="2200">
              <a:latin typeface="Calibri"/>
              <a:cs typeface="Calibri"/>
            </a:endParaRPr>
          </a:p>
          <a:p>
            <a:pPr marL="324485" indent="-28511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25120" algn="l"/>
                <a:tab pos="325755" algn="l"/>
              </a:tabLst>
            </a:pPr>
            <a:r>
              <a:rPr sz="2200" b="0" spc="10" dirty="0">
                <a:latin typeface="Calibri"/>
                <a:cs typeface="Calibri"/>
              </a:rPr>
              <a:t>Competition </a:t>
            </a:r>
            <a:r>
              <a:rPr sz="2200" b="0" spc="15" dirty="0">
                <a:latin typeface="Calibri"/>
                <a:cs typeface="Calibri"/>
              </a:rPr>
              <a:t>among </a:t>
            </a:r>
            <a:r>
              <a:rPr sz="2200" b="0" spc="10" dirty="0">
                <a:latin typeface="Calibri"/>
                <a:cs typeface="Calibri"/>
              </a:rPr>
              <a:t>industry leading</a:t>
            </a:r>
            <a:r>
              <a:rPr sz="2200" b="0" spc="-150" dirty="0">
                <a:latin typeface="Calibri"/>
                <a:cs typeface="Calibri"/>
              </a:rPr>
              <a:t> </a:t>
            </a:r>
            <a:r>
              <a:rPr sz="2200" b="0" spc="10" dirty="0">
                <a:latin typeface="Calibri"/>
                <a:cs typeface="Calibri"/>
              </a:rPr>
              <a:t>supplies</a:t>
            </a:r>
            <a:endParaRPr sz="2200">
              <a:latin typeface="Calibri"/>
              <a:cs typeface="Calibri"/>
            </a:endParaRPr>
          </a:p>
          <a:p>
            <a:pPr marL="324485" indent="-28511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25120" algn="l"/>
                <a:tab pos="325755" algn="l"/>
              </a:tabLst>
            </a:pPr>
            <a:r>
              <a:rPr sz="2200" b="0" spc="10" dirty="0">
                <a:latin typeface="Calibri"/>
                <a:cs typeface="Calibri"/>
              </a:rPr>
              <a:t>Sole </a:t>
            </a:r>
            <a:r>
              <a:rPr sz="2200" b="0" dirty="0">
                <a:latin typeface="Calibri"/>
                <a:cs typeface="Calibri"/>
              </a:rPr>
              <a:t>accountability </a:t>
            </a:r>
            <a:r>
              <a:rPr sz="2200" b="0" spc="-10" dirty="0">
                <a:latin typeface="Calibri"/>
                <a:cs typeface="Calibri"/>
              </a:rPr>
              <a:t>for </a:t>
            </a:r>
            <a:r>
              <a:rPr sz="2200" b="0" spc="15" dirty="0">
                <a:latin typeface="Calibri"/>
                <a:cs typeface="Calibri"/>
              </a:rPr>
              <a:t>on-time </a:t>
            </a:r>
            <a:r>
              <a:rPr sz="2200" b="0" spc="10" dirty="0">
                <a:latin typeface="Calibri"/>
                <a:cs typeface="Calibri"/>
              </a:rPr>
              <a:t>delivery of </a:t>
            </a:r>
            <a:r>
              <a:rPr sz="2200" b="0" spc="15" dirty="0">
                <a:latin typeface="Calibri"/>
                <a:cs typeface="Calibri"/>
              </a:rPr>
              <a:t>a </a:t>
            </a:r>
            <a:r>
              <a:rPr sz="2200" b="0" spc="10" dirty="0">
                <a:latin typeface="Calibri"/>
                <a:cs typeface="Calibri"/>
              </a:rPr>
              <a:t>fully </a:t>
            </a:r>
            <a:r>
              <a:rPr sz="2200" b="0" spc="-5" dirty="0">
                <a:latin typeface="Calibri"/>
                <a:cs typeface="Calibri"/>
              </a:rPr>
              <a:t>integrated</a:t>
            </a:r>
            <a:r>
              <a:rPr sz="2200" b="0" spc="-175" dirty="0">
                <a:latin typeface="Calibri"/>
                <a:cs typeface="Calibri"/>
              </a:rPr>
              <a:t> </a:t>
            </a:r>
            <a:r>
              <a:rPr sz="2200" b="0" spc="-5" dirty="0">
                <a:latin typeface="Calibri"/>
                <a:cs typeface="Calibri"/>
              </a:rPr>
              <a:t>system</a:t>
            </a:r>
            <a:endParaRPr sz="2200">
              <a:latin typeface="Calibri"/>
              <a:cs typeface="Calibri"/>
            </a:endParaRPr>
          </a:p>
          <a:p>
            <a:pPr marL="324485" indent="-285115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325120" algn="l"/>
                <a:tab pos="325755" algn="l"/>
              </a:tabLst>
            </a:pPr>
            <a:r>
              <a:rPr sz="2200" b="0" dirty="0">
                <a:latin typeface="Calibri"/>
                <a:cs typeface="Calibri"/>
              </a:rPr>
              <a:t>Requirement </a:t>
            </a:r>
            <a:r>
              <a:rPr sz="2200" b="0" spc="-10" dirty="0">
                <a:latin typeface="Calibri"/>
                <a:cs typeface="Calibri"/>
              </a:rPr>
              <a:t>for </a:t>
            </a:r>
            <a:r>
              <a:rPr sz="2200" b="0" dirty="0">
                <a:latin typeface="Calibri"/>
                <a:cs typeface="Calibri"/>
              </a:rPr>
              <a:t>strong </a:t>
            </a:r>
            <a:r>
              <a:rPr sz="2200" b="0" spc="10" dirty="0">
                <a:latin typeface="Calibri"/>
                <a:cs typeface="Calibri"/>
              </a:rPr>
              <a:t>on-going </a:t>
            </a:r>
            <a:r>
              <a:rPr sz="2200" b="0" spc="-5" dirty="0">
                <a:latin typeface="Calibri"/>
                <a:cs typeface="Calibri"/>
              </a:rPr>
              <a:t>system</a:t>
            </a:r>
            <a:r>
              <a:rPr sz="2200" b="0" spc="-105" dirty="0">
                <a:latin typeface="Calibri"/>
                <a:cs typeface="Calibri"/>
              </a:rPr>
              <a:t> </a:t>
            </a:r>
            <a:r>
              <a:rPr sz="2200" b="0" spc="10" dirty="0">
                <a:latin typeface="Calibri"/>
                <a:cs typeface="Calibri"/>
              </a:rPr>
              <a:t>support</a:t>
            </a:r>
            <a:endParaRPr sz="2200">
              <a:latin typeface="Calibri"/>
              <a:cs typeface="Calibri"/>
            </a:endParaRPr>
          </a:p>
          <a:p>
            <a:pPr marL="324485" indent="-28511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25120" algn="l"/>
                <a:tab pos="325755" algn="l"/>
              </a:tabLst>
            </a:pPr>
            <a:r>
              <a:rPr sz="2200" b="0" spc="10" dirty="0">
                <a:latin typeface="Calibri"/>
                <a:cs typeface="Calibri"/>
              </a:rPr>
              <a:t>Price lock </a:t>
            </a:r>
            <a:r>
              <a:rPr sz="2200" b="0" spc="5" dirty="0">
                <a:latin typeface="Calibri"/>
                <a:cs typeface="Calibri"/>
              </a:rPr>
              <a:t>extension </a:t>
            </a:r>
            <a:r>
              <a:rPr sz="2200" b="0" spc="-10" dirty="0">
                <a:latin typeface="Calibri"/>
                <a:cs typeface="Calibri"/>
              </a:rPr>
              <a:t>for </a:t>
            </a:r>
            <a:r>
              <a:rPr sz="2200" b="0" spc="5" dirty="0">
                <a:latin typeface="Calibri"/>
                <a:cs typeface="Calibri"/>
              </a:rPr>
              <a:t>subsequent</a:t>
            </a:r>
            <a:r>
              <a:rPr sz="2200" b="0" spc="-110" dirty="0">
                <a:latin typeface="Calibri"/>
                <a:cs typeface="Calibri"/>
              </a:rPr>
              <a:t> </a:t>
            </a:r>
            <a:r>
              <a:rPr sz="2200" b="0" spc="5" dirty="0">
                <a:latin typeface="Calibri"/>
                <a:cs typeface="Calibri"/>
              </a:rPr>
              <a:t>purchases</a:t>
            </a:r>
            <a:endParaRPr sz="2200">
              <a:latin typeface="Calibri"/>
              <a:cs typeface="Calibri"/>
            </a:endParaRPr>
          </a:p>
          <a:p>
            <a:pPr marL="324485" indent="-285115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325120" algn="l"/>
                <a:tab pos="325755" algn="l"/>
              </a:tabLst>
            </a:pPr>
            <a:r>
              <a:rPr sz="2200" b="0" spc="10" dirty="0">
                <a:latin typeface="Calibri"/>
                <a:cs typeface="Calibri"/>
              </a:rPr>
              <a:t>Extended</a:t>
            </a:r>
            <a:r>
              <a:rPr sz="2200" b="0" spc="-45" dirty="0">
                <a:latin typeface="Calibri"/>
                <a:cs typeface="Calibri"/>
              </a:rPr>
              <a:t> </a:t>
            </a:r>
            <a:r>
              <a:rPr sz="2200" b="0" spc="-5" dirty="0">
                <a:latin typeface="Calibri"/>
                <a:cs typeface="Calibri"/>
              </a:rPr>
              <a:t>warranty</a:t>
            </a:r>
            <a:endParaRPr sz="2200">
              <a:latin typeface="Calibri"/>
              <a:cs typeface="Calibri"/>
            </a:endParaRPr>
          </a:p>
          <a:p>
            <a:pPr marL="324485" indent="-28511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25120" algn="l"/>
                <a:tab pos="325755" algn="l"/>
              </a:tabLst>
            </a:pPr>
            <a:r>
              <a:rPr sz="2200" b="0" spc="5" dirty="0">
                <a:latin typeface="Calibri"/>
                <a:cs typeface="Calibri"/>
              </a:rPr>
              <a:t>Product</a:t>
            </a:r>
            <a:r>
              <a:rPr sz="2200" b="0" spc="-35" dirty="0">
                <a:latin typeface="Calibri"/>
                <a:cs typeface="Calibri"/>
              </a:rPr>
              <a:t> </a:t>
            </a:r>
            <a:r>
              <a:rPr sz="2200" b="0" spc="5" dirty="0">
                <a:latin typeface="Calibri"/>
                <a:cs typeface="Calibri"/>
              </a:rPr>
              <a:t>demonstrations</a:t>
            </a:r>
            <a:endParaRPr sz="2200">
              <a:latin typeface="Calibri"/>
              <a:cs typeface="Calibri"/>
            </a:endParaRPr>
          </a:p>
          <a:p>
            <a:pPr marL="324485" indent="-28511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25120" algn="l"/>
                <a:tab pos="325755" algn="l"/>
              </a:tabLst>
            </a:pPr>
            <a:r>
              <a:rPr sz="2200" b="0" dirty="0">
                <a:latin typeface="Calibri"/>
                <a:cs typeface="Calibri"/>
              </a:rPr>
              <a:t>Pre-proposal conference</a:t>
            </a:r>
            <a:r>
              <a:rPr sz="2200" b="0" spc="-75" dirty="0">
                <a:latin typeface="Calibri"/>
                <a:cs typeface="Calibri"/>
              </a:rPr>
              <a:t> </a:t>
            </a:r>
            <a:r>
              <a:rPr sz="2200" b="0" spc="5" dirty="0">
                <a:latin typeface="Calibri"/>
                <a:cs typeface="Calibri"/>
              </a:rPr>
              <a:t>interviews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81271" y="6202491"/>
            <a:ext cx="1027176" cy="4334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00"/>
              </a:lnSpc>
            </a:pPr>
            <a:r>
              <a:rPr spc="-5" dirty="0"/>
              <a:t>I</a:t>
            </a:r>
            <a:r>
              <a:rPr spc="3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5" dirty="0"/>
              <a:t> </a:t>
            </a:r>
            <a:r>
              <a:rPr spc="-5" dirty="0"/>
              <a:t>V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25" dirty="0"/>
              <a:t> </a:t>
            </a:r>
            <a:r>
              <a:rPr spc="-5" dirty="0"/>
              <a:t>T</a:t>
            </a:r>
            <a:r>
              <a:rPr spc="35" dirty="0"/>
              <a:t> </a:t>
            </a:r>
            <a:r>
              <a:rPr spc="-5" dirty="0"/>
              <a:t>I</a:t>
            </a:r>
            <a:r>
              <a:rPr spc="25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N</a:t>
            </a:r>
            <a:r>
              <a:rPr spc="40" dirty="0"/>
              <a:t> </a:t>
            </a:r>
            <a:r>
              <a:rPr spc="-5" dirty="0"/>
              <a:t>T</a:t>
            </a:r>
            <a:r>
              <a:rPr spc="40" dirty="0"/>
              <a:t> </a:t>
            </a:r>
            <a:r>
              <a:rPr spc="-5" dirty="0"/>
              <a:t>H</a:t>
            </a:r>
            <a:r>
              <a:rPr spc="35" dirty="0"/>
              <a:t> </a:t>
            </a:r>
            <a:r>
              <a:rPr spc="-5" dirty="0"/>
              <a:t>R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U</a:t>
            </a:r>
            <a:r>
              <a:rPr spc="40" dirty="0"/>
              <a:t> </a:t>
            </a:r>
            <a:r>
              <a:rPr spc="-5" dirty="0"/>
              <a:t>G</a:t>
            </a:r>
            <a:r>
              <a:rPr spc="30" dirty="0"/>
              <a:t> </a:t>
            </a:r>
            <a:r>
              <a:rPr spc="-5" dirty="0"/>
              <a:t>H</a:t>
            </a:r>
            <a:r>
              <a:rPr spc="4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L</a:t>
            </a:r>
            <a:r>
              <a:rPr spc="30" dirty="0"/>
              <a:t> </a:t>
            </a:r>
            <a:r>
              <a:rPr spc="-5" dirty="0"/>
              <a:t>L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40" dirty="0"/>
              <a:t> </a:t>
            </a:r>
            <a:r>
              <a:rPr spc="-5" dirty="0"/>
              <a:t>B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5" dirty="0"/>
              <a:t> </a:t>
            </a:r>
            <a:r>
              <a:rPr spc="-5" dirty="0"/>
              <a:t>R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25" dirty="0"/>
              <a:t> </a:t>
            </a:r>
            <a:r>
              <a:rPr spc="-5" dirty="0"/>
              <a:t>T</a:t>
            </a:r>
            <a:r>
              <a:rPr spc="45" dirty="0"/>
              <a:t> </a:t>
            </a:r>
            <a:r>
              <a:rPr spc="-5" dirty="0"/>
              <a:t>I</a:t>
            </a:r>
            <a:r>
              <a:rPr spc="25" dirty="0"/>
              <a:t> </a:t>
            </a:r>
            <a:r>
              <a:rPr spc="-5" dirty="0"/>
              <a:t>O</a:t>
            </a:r>
            <a:r>
              <a:rPr spc="2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,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5" dirty="0"/>
              <a:t> </a:t>
            </a:r>
            <a:r>
              <a:rPr spc="-5" dirty="0"/>
              <a:t>U</a:t>
            </a:r>
            <a:r>
              <a:rPr spc="4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E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0" dirty="0"/>
              <a:t> </a:t>
            </a:r>
            <a:r>
              <a:rPr spc="-5" dirty="0"/>
              <a:t>S</a:t>
            </a:r>
            <a:r>
              <a:rPr spc="55" dirty="0"/>
              <a:t> </a:t>
            </a:r>
            <a:r>
              <a:rPr spc="-5" dirty="0"/>
              <a:t>B</a:t>
            </a:r>
            <a:r>
              <a:rPr spc="35" dirty="0"/>
              <a:t> </a:t>
            </a:r>
            <a:r>
              <a:rPr spc="-5" dirty="0"/>
              <a:t>Y</a:t>
            </a:r>
            <a:r>
              <a:rPr spc="70" dirty="0"/>
              <a:t> </a:t>
            </a:r>
            <a:r>
              <a:rPr spc="-5" dirty="0"/>
              <a:t>D</a:t>
            </a:r>
            <a:r>
              <a:rPr spc="40" dirty="0"/>
              <a:t> </a:t>
            </a:r>
            <a:r>
              <a:rPr spc="-5" dirty="0"/>
              <a:t>E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0" dirty="0"/>
              <a:t> </a:t>
            </a:r>
            <a:r>
              <a:rPr spc="-5" dirty="0"/>
              <a:t>I</a:t>
            </a:r>
            <a:r>
              <a:rPr spc="35" dirty="0"/>
              <a:t> </a:t>
            </a:r>
            <a:r>
              <a:rPr spc="-5" dirty="0"/>
              <a:t>G</a:t>
            </a:r>
            <a:r>
              <a:rPr spc="35" dirty="0"/>
              <a:t> </a:t>
            </a:r>
            <a:r>
              <a:rPr spc="-5" dirty="0"/>
              <a:t>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57655"/>
            <a:ext cx="10058400" cy="5659120"/>
            <a:chOff x="0" y="1057655"/>
            <a:chExt cx="10058400" cy="5659120"/>
          </a:xfrm>
        </p:grpSpPr>
        <p:sp>
          <p:nvSpPr>
            <p:cNvPr id="3" name="object 3"/>
            <p:cNvSpPr/>
            <p:nvPr/>
          </p:nvSpPr>
          <p:spPr>
            <a:xfrm>
              <a:off x="0" y="1057655"/>
              <a:ext cx="10058400" cy="47594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994660"/>
              <a:ext cx="10058400" cy="3721735"/>
            </a:xfrm>
            <a:custGeom>
              <a:avLst/>
              <a:gdLst/>
              <a:ahLst/>
              <a:cxnLst/>
              <a:rect l="l" t="t" r="r" b="b"/>
              <a:pathLst>
                <a:path w="10058400" h="3721734">
                  <a:moveTo>
                    <a:pt x="10058400" y="0"/>
                  </a:moveTo>
                  <a:lnTo>
                    <a:pt x="0" y="0"/>
                  </a:lnTo>
                  <a:lnTo>
                    <a:pt x="0" y="3721607"/>
                  </a:lnTo>
                  <a:lnTo>
                    <a:pt x="10058400" y="3721607"/>
                  </a:lnTo>
                  <a:lnTo>
                    <a:pt x="10058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41564" y="5882640"/>
              <a:ext cx="1693164" cy="6918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811779"/>
              <a:ext cx="10058400" cy="182880"/>
            </a:xfrm>
            <a:custGeom>
              <a:avLst/>
              <a:gdLst/>
              <a:ahLst/>
              <a:cxnLst/>
              <a:rect l="l" t="t" r="r" b="b"/>
              <a:pathLst>
                <a:path w="10058400" h="182880">
                  <a:moveTo>
                    <a:pt x="10058400" y="0"/>
                  </a:moveTo>
                  <a:lnTo>
                    <a:pt x="0" y="0"/>
                  </a:lnTo>
                  <a:lnTo>
                    <a:pt x="0" y="182880"/>
                  </a:lnTo>
                  <a:lnTo>
                    <a:pt x="10058400" y="182880"/>
                  </a:lnTo>
                  <a:lnTo>
                    <a:pt x="10058400" y="0"/>
                  </a:lnTo>
                  <a:close/>
                </a:path>
              </a:pathLst>
            </a:custGeom>
            <a:solidFill>
              <a:srgbClr val="D1A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96255" y="3203110"/>
            <a:ext cx="6116955" cy="883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950" b="1" spc="10" dirty="0">
                <a:solidFill>
                  <a:srgbClr val="0062AC"/>
                </a:solidFill>
                <a:latin typeface="Cambria"/>
                <a:cs typeface="Cambria"/>
              </a:rPr>
              <a:t>CITY OF</a:t>
            </a:r>
            <a:r>
              <a:rPr sz="2950" b="1" spc="-50" dirty="0">
                <a:solidFill>
                  <a:srgbClr val="0062AC"/>
                </a:solidFill>
                <a:latin typeface="Cambria"/>
                <a:cs typeface="Cambria"/>
              </a:rPr>
              <a:t> </a:t>
            </a:r>
            <a:r>
              <a:rPr sz="2950" b="1" spc="10" dirty="0">
                <a:solidFill>
                  <a:srgbClr val="0062AC"/>
                </a:solidFill>
                <a:latin typeface="Cambria"/>
                <a:cs typeface="Cambria"/>
              </a:rPr>
              <a:t>CLEVELAND</a:t>
            </a:r>
            <a:endParaRPr sz="29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650" b="1" spc="-15" dirty="0">
                <a:solidFill>
                  <a:srgbClr val="0062AC"/>
                </a:solidFill>
                <a:latin typeface="Calibri"/>
                <a:cs typeface="Calibri"/>
              </a:rPr>
              <a:t>Parking </a:t>
            </a:r>
            <a:r>
              <a:rPr sz="2650" b="1" spc="-25" dirty="0">
                <a:solidFill>
                  <a:srgbClr val="0062AC"/>
                </a:solidFill>
                <a:latin typeface="Calibri"/>
                <a:cs typeface="Calibri"/>
              </a:rPr>
              <a:t>Meter </a:t>
            </a:r>
            <a:r>
              <a:rPr sz="2650" b="1" spc="-30" dirty="0">
                <a:solidFill>
                  <a:srgbClr val="0062AC"/>
                </a:solidFill>
                <a:latin typeface="Calibri"/>
                <a:cs typeface="Calibri"/>
              </a:rPr>
              <a:t>System </a:t>
            </a:r>
            <a:r>
              <a:rPr sz="2650" b="1" spc="-10" dirty="0">
                <a:solidFill>
                  <a:srgbClr val="0062AC"/>
                </a:solidFill>
                <a:latin typeface="Calibri"/>
                <a:cs typeface="Calibri"/>
              </a:rPr>
              <a:t>Enhancement</a:t>
            </a:r>
            <a:r>
              <a:rPr sz="2650" b="1" spc="60" dirty="0">
                <a:solidFill>
                  <a:srgbClr val="0062AC"/>
                </a:solidFill>
                <a:latin typeface="Calibri"/>
                <a:cs typeface="Calibri"/>
              </a:rPr>
              <a:t> </a:t>
            </a:r>
            <a:r>
              <a:rPr sz="2650" b="1" spc="-15" dirty="0">
                <a:solidFill>
                  <a:srgbClr val="0062AC"/>
                </a:solidFill>
                <a:latin typeface="Calibri"/>
                <a:cs typeface="Calibri"/>
              </a:rPr>
              <a:t>Project</a:t>
            </a:r>
            <a:endParaRPr sz="265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10540" y="3172967"/>
            <a:ext cx="9124315" cy="3260090"/>
            <a:chOff x="510540" y="3172967"/>
            <a:chExt cx="9124315" cy="3260090"/>
          </a:xfrm>
        </p:grpSpPr>
        <p:sp>
          <p:nvSpPr>
            <p:cNvPr id="9" name="object 9"/>
            <p:cNvSpPr/>
            <p:nvPr/>
          </p:nvSpPr>
          <p:spPr>
            <a:xfrm>
              <a:off x="510540" y="4258055"/>
              <a:ext cx="3846576" cy="21747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511540" y="3172967"/>
              <a:ext cx="1123188" cy="11231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052675" y="4894404"/>
            <a:ext cx="1955164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600" b="1" spc="5" dirty="0">
                <a:solidFill>
                  <a:srgbClr val="0062AC"/>
                </a:solidFill>
                <a:latin typeface="Calibri"/>
                <a:cs typeface="Calibri"/>
              </a:rPr>
              <a:t>Questions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0293" y="1378651"/>
            <a:ext cx="3954779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581910" algn="l"/>
              </a:tabLst>
            </a:pPr>
            <a:r>
              <a:rPr spc="240" dirty="0">
                <a:solidFill>
                  <a:srgbClr val="0062AC"/>
                </a:solidFill>
              </a:rPr>
              <a:t>PR</a:t>
            </a:r>
            <a:r>
              <a:rPr spc="215" dirty="0">
                <a:solidFill>
                  <a:srgbClr val="0062AC"/>
                </a:solidFill>
              </a:rPr>
              <a:t>E</a:t>
            </a:r>
            <a:r>
              <a:rPr spc="235" dirty="0">
                <a:solidFill>
                  <a:srgbClr val="0062AC"/>
                </a:solidFill>
              </a:rPr>
              <a:t>SEN</a:t>
            </a:r>
            <a:r>
              <a:rPr spc="65" dirty="0">
                <a:solidFill>
                  <a:srgbClr val="0062AC"/>
                </a:solidFill>
              </a:rPr>
              <a:t>T</a:t>
            </a:r>
            <a:r>
              <a:rPr spc="20" dirty="0">
                <a:solidFill>
                  <a:srgbClr val="0062AC"/>
                </a:solidFill>
              </a:rPr>
              <a:t>A</a:t>
            </a:r>
            <a:r>
              <a:rPr spc="245" dirty="0">
                <a:solidFill>
                  <a:srgbClr val="0062AC"/>
                </a:solidFill>
              </a:rPr>
              <a:t>T</a:t>
            </a:r>
            <a:r>
              <a:rPr spc="250" dirty="0">
                <a:solidFill>
                  <a:srgbClr val="0062AC"/>
                </a:solidFill>
              </a:rPr>
              <a:t>I</a:t>
            </a:r>
            <a:r>
              <a:rPr spc="240" dirty="0">
                <a:solidFill>
                  <a:srgbClr val="0062AC"/>
                </a:solidFill>
              </a:rPr>
              <a:t>O</a:t>
            </a:r>
            <a:r>
              <a:rPr spc="-10" dirty="0">
                <a:solidFill>
                  <a:srgbClr val="0062AC"/>
                </a:solidFill>
              </a:rPr>
              <a:t>N</a:t>
            </a:r>
            <a:r>
              <a:rPr dirty="0">
                <a:solidFill>
                  <a:srgbClr val="0062AC"/>
                </a:solidFill>
              </a:rPr>
              <a:t>	</a:t>
            </a:r>
            <a:r>
              <a:rPr spc="175" dirty="0">
                <a:solidFill>
                  <a:srgbClr val="0062AC"/>
                </a:solidFill>
              </a:rPr>
              <a:t>A</a:t>
            </a:r>
            <a:r>
              <a:rPr spc="235" dirty="0">
                <a:solidFill>
                  <a:srgbClr val="0062AC"/>
                </a:solidFill>
              </a:rPr>
              <a:t>GEN</a:t>
            </a:r>
            <a:r>
              <a:rPr spc="195" dirty="0">
                <a:solidFill>
                  <a:srgbClr val="0062AC"/>
                </a:solidFill>
              </a:rPr>
              <a:t>D</a:t>
            </a:r>
            <a:r>
              <a:rPr spc="-10" dirty="0">
                <a:solidFill>
                  <a:srgbClr val="0062AC"/>
                </a:solidFill>
              </a:rPr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2621" y="1915894"/>
            <a:ext cx="5875655" cy="3259454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97180" indent="-285115">
              <a:lnSpc>
                <a:spcPct val="100000"/>
              </a:lnSpc>
              <a:spcBef>
                <a:spcPts val="720"/>
              </a:spcBef>
              <a:buSzPct val="95652"/>
              <a:buChar char="•"/>
              <a:tabLst>
                <a:tab pos="297180" algn="l"/>
                <a:tab pos="297815" algn="l"/>
              </a:tabLst>
            </a:pPr>
            <a:r>
              <a:rPr sz="2300" dirty="0">
                <a:latin typeface="Calibri"/>
                <a:cs typeface="Calibri"/>
              </a:rPr>
              <a:t>Summary of Meter </a:t>
            </a:r>
            <a:r>
              <a:rPr sz="2300" spc="-10" dirty="0">
                <a:latin typeface="Calibri"/>
                <a:cs typeface="Calibri"/>
              </a:rPr>
              <a:t>System </a:t>
            </a:r>
            <a:r>
              <a:rPr sz="2300" dirty="0">
                <a:latin typeface="Calibri"/>
                <a:cs typeface="Calibri"/>
              </a:rPr>
              <a:t>Modernization</a:t>
            </a:r>
            <a:r>
              <a:rPr sz="2300" spc="-105" dirty="0">
                <a:latin typeface="Calibri"/>
                <a:cs typeface="Calibri"/>
              </a:rPr>
              <a:t> </a:t>
            </a:r>
            <a:r>
              <a:rPr sz="2300" spc="5" dirty="0">
                <a:latin typeface="Calibri"/>
                <a:cs typeface="Calibri"/>
              </a:rPr>
              <a:t>Plan</a:t>
            </a:r>
            <a:endParaRPr sz="2300">
              <a:latin typeface="Calibri"/>
              <a:cs typeface="Calibri"/>
            </a:endParaRPr>
          </a:p>
          <a:p>
            <a:pPr marL="810895" lvl="1" indent="-378460">
              <a:lnSpc>
                <a:spcPct val="100000"/>
              </a:lnSpc>
              <a:spcBef>
                <a:spcPts val="555"/>
              </a:spcBef>
              <a:buFont typeface="Wingdings"/>
              <a:buChar char=""/>
              <a:tabLst>
                <a:tab pos="810895" algn="l"/>
                <a:tab pos="811530" algn="l"/>
              </a:tabLst>
            </a:pPr>
            <a:r>
              <a:rPr sz="1950" spc="-5" dirty="0">
                <a:latin typeface="Calibri"/>
                <a:cs typeface="Calibri"/>
              </a:rPr>
              <a:t>System </a:t>
            </a:r>
            <a:r>
              <a:rPr sz="1950" spc="5" dirty="0">
                <a:latin typeface="Calibri"/>
                <a:cs typeface="Calibri"/>
              </a:rPr>
              <a:t>Hardware </a:t>
            </a:r>
            <a:r>
              <a:rPr sz="1950" spc="15" dirty="0">
                <a:latin typeface="Calibri"/>
                <a:cs typeface="Calibri"/>
              </a:rPr>
              <a:t>and </a:t>
            </a:r>
            <a:r>
              <a:rPr sz="1950" spc="10" dirty="0">
                <a:latin typeface="Calibri"/>
                <a:cs typeface="Calibri"/>
              </a:rPr>
              <a:t>Services</a:t>
            </a:r>
            <a:r>
              <a:rPr sz="1950" spc="-40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Procurement</a:t>
            </a:r>
            <a:endParaRPr sz="1950">
              <a:latin typeface="Calibri"/>
              <a:cs typeface="Calibri"/>
            </a:endParaRPr>
          </a:p>
          <a:p>
            <a:pPr marL="810895" lvl="1" indent="-378460">
              <a:lnSpc>
                <a:spcPct val="100000"/>
              </a:lnSpc>
              <a:spcBef>
                <a:spcPts val="530"/>
              </a:spcBef>
              <a:buFont typeface="Wingdings"/>
              <a:buChar char=""/>
              <a:tabLst>
                <a:tab pos="810895" algn="l"/>
                <a:tab pos="811530" algn="l"/>
              </a:tabLst>
            </a:pPr>
            <a:r>
              <a:rPr sz="1950" spc="5" dirty="0">
                <a:latin typeface="Calibri"/>
                <a:cs typeface="Calibri"/>
              </a:rPr>
              <a:t>Programmatic </a:t>
            </a:r>
            <a:r>
              <a:rPr sz="1950" spc="15" dirty="0">
                <a:latin typeface="Calibri"/>
                <a:cs typeface="Calibri"/>
              </a:rPr>
              <a:t>and </a:t>
            </a:r>
            <a:r>
              <a:rPr sz="1950" spc="5" dirty="0">
                <a:latin typeface="Calibri"/>
                <a:cs typeface="Calibri"/>
              </a:rPr>
              <a:t>Regulatory</a:t>
            </a:r>
            <a:r>
              <a:rPr sz="1950" spc="-55" dirty="0">
                <a:latin typeface="Calibri"/>
                <a:cs typeface="Calibri"/>
              </a:rPr>
              <a:t> </a:t>
            </a:r>
            <a:r>
              <a:rPr sz="1950" spc="10" dirty="0">
                <a:latin typeface="Calibri"/>
                <a:cs typeface="Calibri"/>
              </a:rPr>
              <a:t>Changes</a:t>
            </a:r>
            <a:endParaRPr sz="1950">
              <a:latin typeface="Calibri"/>
              <a:cs typeface="Calibri"/>
            </a:endParaRPr>
          </a:p>
          <a:p>
            <a:pPr marL="297180" indent="-285115">
              <a:lnSpc>
                <a:spcPct val="100000"/>
              </a:lnSpc>
              <a:spcBef>
                <a:spcPts val="489"/>
              </a:spcBef>
              <a:buChar char="•"/>
              <a:tabLst>
                <a:tab pos="297180" algn="l"/>
                <a:tab pos="297815" algn="l"/>
              </a:tabLst>
            </a:pPr>
            <a:r>
              <a:rPr sz="2300" dirty="0">
                <a:latin typeface="Calibri"/>
                <a:cs typeface="Calibri"/>
              </a:rPr>
              <a:t>Phased</a:t>
            </a:r>
            <a:r>
              <a:rPr sz="2300" spc="-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Implementation</a:t>
            </a:r>
            <a:endParaRPr sz="2300">
              <a:latin typeface="Calibri"/>
              <a:cs typeface="Calibri"/>
            </a:endParaRPr>
          </a:p>
          <a:p>
            <a:pPr marL="297180" indent="-285115">
              <a:lnSpc>
                <a:spcPct val="100000"/>
              </a:lnSpc>
              <a:spcBef>
                <a:spcPts val="500"/>
              </a:spcBef>
              <a:buChar char="•"/>
              <a:tabLst>
                <a:tab pos="297180" algn="l"/>
                <a:tab pos="297815" algn="l"/>
              </a:tabLst>
            </a:pPr>
            <a:r>
              <a:rPr sz="2300" spc="-5" dirty="0">
                <a:latin typeface="Calibri"/>
                <a:cs typeface="Calibri"/>
              </a:rPr>
              <a:t>Procurement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Budget</a:t>
            </a:r>
            <a:endParaRPr sz="2300">
              <a:latin typeface="Calibri"/>
              <a:cs typeface="Calibri"/>
            </a:endParaRPr>
          </a:p>
          <a:p>
            <a:pPr marL="297180" indent="-285115">
              <a:lnSpc>
                <a:spcPct val="100000"/>
              </a:lnSpc>
              <a:spcBef>
                <a:spcPts val="505"/>
              </a:spcBef>
              <a:buChar char="•"/>
              <a:tabLst>
                <a:tab pos="297180" algn="l"/>
                <a:tab pos="297815" algn="l"/>
              </a:tabLst>
            </a:pPr>
            <a:r>
              <a:rPr sz="2300" spc="-5" dirty="0">
                <a:latin typeface="Calibri"/>
                <a:cs typeface="Calibri"/>
              </a:rPr>
              <a:t>Return </a:t>
            </a:r>
            <a:r>
              <a:rPr sz="2300" spc="5" dirty="0">
                <a:latin typeface="Calibri"/>
                <a:cs typeface="Calibri"/>
              </a:rPr>
              <a:t>on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Investment</a:t>
            </a:r>
            <a:endParaRPr sz="2300">
              <a:latin typeface="Calibri"/>
              <a:cs typeface="Calibri"/>
            </a:endParaRPr>
          </a:p>
          <a:p>
            <a:pPr marL="297180" indent="-285115">
              <a:lnSpc>
                <a:spcPct val="100000"/>
              </a:lnSpc>
              <a:spcBef>
                <a:spcPts val="515"/>
              </a:spcBef>
              <a:buChar char="•"/>
              <a:tabLst>
                <a:tab pos="297180" algn="l"/>
                <a:tab pos="297815" algn="l"/>
              </a:tabLst>
            </a:pPr>
            <a:r>
              <a:rPr sz="2300" spc="-5" dirty="0">
                <a:latin typeface="Calibri"/>
                <a:cs typeface="Calibri"/>
              </a:rPr>
              <a:t>Procurement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Process</a:t>
            </a:r>
            <a:endParaRPr sz="2300">
              <a:latin typeface="Calibri"/>
              <a:cs typeface="Calibri"/>
            </a:endParaRPr>
          </a:p>
          <a:p>
            <a:pPr marL="297180" indent="-285115">
              <a:lnSpc>
                <a:spcPct val="100000"/>
              </a:lnSpc>
              <a:spcBef>
                <a:spcPts val="505"/>
              </a:spcBef>
              <a:buChar char="•"/>
              <a:tabLst>
                <a:tab pos="297180" algn="l"/>
                <a:tab pos="297815" algn="l"/>
              </a:tabLst>
            </a:pPr>
            <a:r>
              <a:rPr sz="2300" spc="-5" dirty="0">
                <a:latin typeface="Calibri"/>
                <a:cs typeface="Calibri"/>
              </a:rPr>
              <a:t>Questions/Answers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6571" y="2292095"/>
            <a:ext cx="1397919" cy="18627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86571" y="4224528"/>
            <a:ext cx="1397919" cy="18627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30111" y="4535423"/>
            <a:ext cx="2062385" cy="15560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52088" y="4835652"/>
            <a:ext cx="2412491" cy="12313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30111" y="3118104"/>
            <a:ext cx="2062385" cy="13323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81271" y="6202491"/>
            <a:ext cx="1027176" cy="4334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10828" y="1223772"/>
            <a:ext cx="865747" cy="8869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00"/>
              </a:lnSpc>
            </a:pPr>
            <a:r>
              <a:rPr spc="-5" dirty="0"/>
              <a:t>I</a:t>
            </a:r>
            <a:r>
              <a:rPr spc="3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5" dirty="0"/>
              <a:t> </a:t>
            </a:r>
            <a:r>
              <a:rPr spc="-5" dirty="0"/>
              <a:t>V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25" dirty="0"/>
              <a:t> </a:t>
            </a:r>
            <a:r>
              <a:rPr spc="-5" dirty="0"/>
              <a:t>T</a:t>
            </a:r>
            <a:r>
              <a:rPr spc="35" dirty="0"/>
              <a:t> </a:t>
            </a:r>
            <a:r>
              <a:rPr spc="-5" dirty="0"/>
              <a:t>I</a:t>
            </a:r>
            <a:r>
              <a:rPr spc="25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N</a:t>
            </a:r>
            <a:r>
              <a:rPr spc="40" dirty="0"/>
              <a:t> </a:t>
            </a:r>
            <a:r>
              <a:rPr spc="-5" dirty="0"/>
              <a:t>T</a:t>
            </a:r>
            <a:r>
              <a:rPr spc="40" dirty="0"/>
              <a:t> </a:t>
            </a:r>
            <a:r>
              <a:rPr spc="-5" dirty="0"/>
              <a:t>H</a:t>
            </a:r>
            <a:r>
              <a:rPr spc="35" dirty="0"/>
              <a:t> </a:t>
            </a:r>
            <a:r>
              <a:rPr spc="-5" dirty="0"/>
              <a:t>R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U</a:t>
            </a:r>
            <a:r>
              <a:rPr spc="40" dirty="0"/>
              <a:t> </a:t>
            </a:r>
            <a:r>
              <a:rPr spc="-5" dirty="0"/>
              <a:t>G</a:t>
            </a:r>
            <a:r>
              <a:rPr spc="30" dirty="0"/>
              <a:t> </a:t>
            </a:r>
            <a:r>
              <a:rPr spc="-5" dirty="0"/>
              <a:t>H</a:t>
            </a:r>
            <a:r>
              <a:rPr spc="4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L</a:t>
            </a:r>
            <a:r>
              <a:rPr spc="30" dirty="0"/>
              <a:t> </a:t>
            </a:r>
            <a:r>
              <a:rPr spc="-5" dirty="0"/>
              <a:t>L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40" dirty="0"/>
              <a:t> </a:t>
            </a:r>
            <a:r>
              <a:rPr spc="-5" dirty="0"/>
              <a:t>B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5" dirty="0"/>
              <a:t> </a:t>
            </a:r>
            <a:r>
              <a:rPr spc="-5" dirty="0"/>
              <a:t>R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25" dirty="0"/>
              <a:t> </a:t>
            </a:r>
            <a:r>
              <a:rPr spc="-5" dirty="0"/>
              <a:t>T</a:t>
            </a:r>
            <a:r>
              <a:rPr spc="45" dirty="0"/>
              <a:t> </a:t>
            </a:r>
            <a:r>
              <a:rPr spc="-5" dirty="0"/>
              <a:t>I</a:t>
            </a:r>
            <a:r>
              <a:rPr spc="25" dirty="0"/>
              <a:t> </a:t>
            </a:r>
            <a:r>
              <a:rPr spc="-5" dirty="0"/>
              <a:t>O</a:t>
            </a:r>
            <a:r>
              <a:rPr spc="2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,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5" dirty="0"/>
              <a:t> </a:t>
            </a:r>
            <a:r>
              <a:rPr spc="-5" dirty="0"/>
              <a:t>U</a:t>
            </a:r>
            <a:r>
              <a:rPr spc="4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E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0" dirty="0"/>
              <a:t> </a:t>
            </a:r>
            <a:r>
              <a:rPr spc="-5" dirty="0"/>
              <a:t>S</a:t>
            </a:r>
            <a:r>
              <a:rPr spc="55" dirty="0"/>
              <a:t> </a:t>
            </a:r>
            <a:r>
              <a:rPr spc="-5" dirty="0"/>
              <a:t>B</a:t>
            </a:r>
            <a:r>
              <a:rPr spc="35" dirty="0"/>
              <a:t> </a:t>
            </a:r>
            <a:r>
              <a:rPr spc="-5" dirty="0"/>
              <a:t>Y</a:t>
            </a:r>
            <a:r>
              <a:rPr spc="70" dirty="0"/>
              <a:t> </a:t>
            </a:r>
            <a:r>
              <a:rPr spc="-5" dirty="0"/>
              <a:t>D</a:t>
            </a:r>
            <a:r>
              <a:rPr spc="40" dirty="0"/>
              <a:t> </a:t>
            </a:r>
            <a:r>
              <a:rPr spc="-5" dirty="0"/>
              <a:t>E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0" dirty="0"/>
              <a:t> </a:t>
            </a:r>
            <a:r>
              <a:rPr spc="-5" dirty="0"/>
              <a:t>I</a:t>
            </a:r>
            <a:r>
              <a:rPr spc="35" dirty="0"/>
              <a:t> </a:t>
            </a:r>
            <a:r>
              <a:rPr spc="-5" dirty="0"/>
              <a:t>G</a:t>
            </a:r>
            <a:r>
              <a:rPr spc="35" dirty="0"/>
              <a:t> </a:t>
            </a:r>
            <a:r>
              <a:rPr spc="-5" dirty="0"/>
              <a:t>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0146" y="1431960"/>
            <a:ext cx="7423784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252855" algn="l"/>
                <a:tab pos="2644140" algn="l"/>
                <a:tab pos="5582285" algn="l"/>
              </a:tabLst>
            </a:pPr>
            <a:r>
              <a:rPr spc="190" dirty="0">
                <a:solidFill>
                  <a:srgbClr val="0062AC"/>
                </a:solidFill>
              </a:rPr>
              <a:t>METER	</a:t>
            </a:r>
            <a:r>
              <a:rPr spc="180" dirty="0">
                <a:solidFill>
                  <a:srgbClr val="0062AC"/>
                </a:solidFill>
              </a:rPr>
              <a:t>SYSTEM	</a:t>
            </a:r>
            <a:r>
              <a:rPr spc="204" dirty="0">
                <a:solidFill>
                  <a:srgbClr val="0062AC"/>
                </a:solidFill>
              </a:rPr>
              <a:t>MODERNIZATION	</a:t>
            </a:r>
            <a:r>
              <a:rPr spc="190" dirty="0">
                <a:solidFill>
                  <a:srgbClr val="0062AC"/>
                </a:solidFill>
              </a:rPr>
              <a:t>RATIONALE</a:t>
            </a:r>
          </a:p>
        </p:txBody>
      </p:sp>
      <p:sp>
        <p:nvSpPr>
          <p:cNvPr id="3" name="object 3"/>
          <p:cNvSpPr/>
          <p:nvPr/>
        </p:nvSpPr>
        <p:spPr>
          <a:xfrm>
            <a:off x="4081271" y="6202491"/>
            <a:ext cx="1027176" cy="433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4029" y="2001795"/>
            <a:ext cx="6355715" cy="342582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390525" indent="-378460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389890" algn="l"/>
                <a:tab pos="391160" algn="l"/>
              </a:tabLst>
            </a:pPr>
            <a:r>
              <a:rPr sz="2150" spc="-10" dirty="0">
                <a:latin typeface="Calibri"/>
                <a:cs typeface="Calibri"/>
              </a:rPr>
              <a:t>Customer-friendly </a:t>
            </a:r>
            <a:r>
              <a:rPr sz="2150" spc="-5" dirty="0">
                <a:latin typeface="Calibri"/>
                <a:cs typeface="Calibri"/>
              </a:rPr>
              <a:t>and</a:t>
            </a:r>
            <a:r>
              <a:rPr sz="2150" spc="-10" dirty="0">
                <a:latin typeface="Calibri"/>
                <a:cs typeface="Calibri"/>
              </a:rPr>
              <a:t> </a:t>
            </a:r>
            <a:r>
              <a:rPr sz="2150" spc="-15" dirty="0">
                <a:latin typeface="Calibri"/>
                <a:cs typeface="Calibri"/>
              </a:rPr>
              <a:t>convenient.</a:t>
            </a:r>
            <a:endParaRPr sz="215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389890" algn="l"/>
                <a:tab pos="391160" algn="l"/>
              </a:tabLst>
            </a:pPr>
            <a:r>
              <a:rPr sz="2150" spc="-10" dirty="0">
                <a:latin typeface="Calibri"/>
                <a:cs typeface="Calibri"/>
              </a:rPr>
              <a:t>Unclutter </a:t>
            </a:r>
            <a:r>
              <a:rPr sz="2150" spc="-5" dirty="0">
                <a:latin typeface="Calibri"/>
                <a:cs typeface="Calibri"/>
              </a:rPr>
              <a:t>the </a:t>
            </a:r>
            <a:r>
              <a:rPr sz="2150" spc="-10" dirty="0">
                <a:latin typeface="Calibri"/>
                <a:cs typeface="Calibri"/>
              </a:rPr>
              <a:t>pedestrian</a:t>
            </a:r>
            <a:r>
              <a:rPr sz="2150" spc="-35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right-of-way.</a:t>
            </a:r>
            <a:endParaRPr sz="2150">
              <a:latin typeface="Calibri"/>
              <a:cs typeface="Calibri"/>
            </a:endParaRPr>
          </a:p>
          <a:p>
            <a:pPr marL="390525" marR="5080" indent="-377825">
              <a:lnSpc>
                <a:spcPts val="2570"/>
              </a:lnSpc>
              <a:spcBef>
                <a:spcPts val="575"/>
              </a:spcBef>
              <a:buFont typeface="Arial"/>
              <a:buChar char="•"/>
              <a:tabLst>
                <a:tab pos="389890" algn="l"/>
                <a:tab pos="391160" algn="l"/>
                <a:tab pos="2844165" algn="l"/>
                <a:tab pos="3816350" algn="l"/>
                <a:tab pos="4172585" algn="l"/>
                <a:tab pos="4912360" algn="l"/>
              </a:tabLst>
            </a:pPr>
            <a:r>
              <a:rPr sz="2150" spc="-10" dirty="0">
                <a:latin typeface="Calibri"/>
                <a:cs typeface="Calibri"/>
              </a:rPr>
              <a:t>C</a:t>
            </a:r>
            <a:r>
              <a:rPr sz="2150" spc="-15" dirty="0">
                <a:latin typeface="Calibri"/>
                <a:cs typeface="Calibri"/>
              </a:rPr>
              <a:t>o</a:t>
            </a:r>
            <a:r>
              <a:rPr sz="2150" spc="-5" dirty="0">
                <a:latin typeface="Calibri"/>
                <a:cs typeface="Calibri"/>
              </a:rPr>
              <a:t>mplime</a:t>
            </a:r>
            <a:r>
              <a:rPr sz="2150" spc="-30" dirty="0">
                <a:latin typeface="Calibri"/>
                <a:cs typeface="Calibri"/>
              </a:rPr>
              <a:t>n</a:t>
            </a:r>
            <a:r>
              <a:rPr sz="2150" spc="-5" dirty="0">
                <a:latin typeface="Calibri"/>
                <a:cs typeface="Calibri"/>
              </a:rPr>
              <a:t>t</a:t>
            </a:r>
            <a:r>
              <a:rPr sz="2150" spc="-55" dirty="0">
                <a:latin typeface="Calibri"/>
                <a:cs typeface="Calibri"/>
              </a:rPr>
              <a:t>/</a:t>
            </a:r>
            <a:r>
              <a:rPr sz="2150" spc="-10" dirty="0">
                <a:latin typeface="Calibri"/>
                <a:cs typeface="Calibri"/>
              </a:rPr>
              <a:t>suppo</a:t>
            </a:r>
            <a:r>
              <a:rPr sz="2150" spc="-15" dirty="0">
                <a:latin typeface="Calibri"/>
                <a:cs typeface="Calibri"/>
              </a:rPr>
              <a:t>r</a:t>
            </a:r>
            <a:r>
              <a:rPr sz="2150" spc="-5" dirty="0">
                <a:latin typeface="Calibri"/>
                <a:cs typeface="Calibri"/>
              </a:rPr>
              <a:t>t</a:t>
            </a:r>
            <a:r>
              <a:rPr sz="2150" dirty="0">
                <a:latin typeface="Calibri"/>
                <a:cs typeface="Calibri"/>
              </a:rPr>
              <a:t>	</a:t>
            </a:r>
            <a:r>
              <a:rPr sz="2150" spc="-5" dirty="0">
                <a:latin typeface="Calibri"/>
                <a:cs typeface="Calibri"/>
              </a:rPr>
              <a:t>mission</a:t>
            </a:r>
            <a:r>
              <a:rPr sz="2150" dirty="0">
                <a:latin typeface="Calibri"/>
                <a:cs typeface="Calibri"/>
              </a:rPr>
              <a:t>	</a:t>
            </a:r>
            <a:r>
              <a:rPr sz="2150" spc="-10" dirty="0">
                <a:latin typeface="Calibri"/>
                <a:cs typeface="Calibri"/>
              </a:rPr>
              <a:t>o</a:t>
            </a:r>
            <a:r>
              <a:rPr sz="2150" spc="-5" dirty="0">
                <a:latin typeface="Calibri"/>
                <a:cs typeface="Calibri"/>
              </a:rPr>
              <a:t>f</a:t>
            </a:r>
            <a:r>
              <a:rPr sz="2150" dirty="0">
                <a:latin typeface="Calibri"/>
                <a:cs typeface="Calibri"/>
              </a:rPr>
              <a:t>	</a:t>
            </a:r>
            <a:r>
              <a:rPr sz="2150" spc="-10" dirty="0">
                <a:latin typeface="Calibri"/>
                <a:cs typeface="Calibri"/>
              </a:rPr>
              <a:t>othe</a:t>
            </a:r>
            <a:r>
              <a:rPr sz="2150" spc="-5" dirty="0">
                <a:latin typeface="Calibri"/>
                <a:cs typeface="Calibri"/>
              </a:rPr>
              <a:t>r</a:t>
            </a:r>
            <a:r>
              <a:rPr sz="2150" dirty="0">
                <a:latin typeface="Calibri"/>
                <a:cs typeface="Calibri"/>
              </a:rPr>
              <a:t>	</a:t>
            </a:r>
            <a:r>
              <a:rPr sz="2150" spc="-10" dirty="0">
                <a:latin typeface="Calibri"/>
                <a:cs typeface="Calibri"/>
              </a:rPr>
              <a:t>departme</a:t>
            </a:r>
            <a:r>
              <a:rPr sz="2150" spc="-35" dirty="0">
                <a:latin typeface="Calibri"/>
                <a:cs typeface="Calibri"/>
              </a:rPr>
              <a:t>n</a:t>
            </a:r>
            <a:r>
              <a:rPr sz="2150" spc="-5" dirty="0">
                <a:latin typeface="Calibri"/>
                <a:cs typeface="Calibri"/>
              </a:rPr>
              <a:t>ts  and</a:t>
            </a:r>
            <a:r>
              <a:rPr sz="2150" spc="-10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agencies.</a:t>
            </a:r>
            <a:endParaRPr sz="215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389890" algn="l"/>
                <a:tab pos="391160" algn="l"/>
              </a:tabLst>
            </a:pPr>
            <a:r>
              <a:rPr sz="2150" spc="-10" dirty="0">
                <a:latin typeface="Calibri"/>
                <a:cs typeface="Calibri"/>
              </a:rPr>
              <a:t>More </a:t>
            </a:r>
            <a:r>
              <a:rPr sz="2150" spc="-15" dirty="0">
                <a:latin typeface="Calibri"/>
                <a:cs typeface="Calibri"/>
              </a:rPr>
              <a:t>efficient </a:t>
            </a:r>
            <a:r>
              <a:rPr sz="2150" spc="-5" dirty="0">
                <a:latin typeface="Calibri"/>
                <a:cs typeface="Calibri"/>
              </a:rPr>
              <a:t>and </a:t>
            </a:r>
            <a:r>
              <a:rPr sz="2150" spc="-15" dirty="0">
                <a:latin typeface="Calibri"/>
                <a:cs typeface="Calibri"/>
              </a:rPr>
              <a:t>effective</a:t>
            </a:r>
            <a:r>
              <a:rPr sz="2150" spc="-45" dirty="0">
                <a:latin typeface="Calibri"/>
                <a:cs typeface="Calibri"/>
              </a:rPr>
              <a:t> </a:t>
            </a:r>
            <a:r>
              <a:rPr sz="2150" spc="-15" dirty="0">
                <a:latin typeface="Calibri"/>
                <a:cs typeface="Calibri"/>
              </a:rPr>
              <a:t>enforcement.</a:t>
            </a:r>
            <a:endParaRPr sz="215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90525" algn="l"/>
                <a:tab pos="391160" algn="l"/>
              </a:tabLst>
            </a:pPr>
            <a:r>
              <a:rPr sz="2250" spc="-5" dirty="0">
                <a:latin typeface="Calibri"/>
                <a:cs typeface="Calibri"/>
              </a:rPr>
              <a:t>Operating </a:t>
            </a:r>
            <a:r>
              <a:rPr sz="2150" spc="-10" dirty="0">
                <a:latin typeface="Calibri"/>
                <a:cs typeface="Calibri"/>
              </a:rPr>
              <a:t>expense</a:t>
            </a:r>
            <a:r>
              <a:rPr sz="2150" spc="-45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reduction.</a:t>
            </a:r>
            <a:endParaRPr sz="215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389890" algn="l"/>
                <a:tab pos="391160" algn="l"/>
              </a:tabLst>
            </a:pPr>
            <a:r>
              <a:rPr sz="2150" spc="-15" dirty="0">
                <a:latin typeface="Calibri"/>
                <a:cs typeface="Calibri"/>
              </a:rPr>
              <a:t>Stronger </a:t>
            </a:r>
            <a:r>
              <a:rPr sz="2150" spc="-5" dirty="0">
                <a:latin typeface="Calibri"/>
                <a:cs typeface="Calibri"/>
              </a:rPr>
              <a:t>financial </a:t>
            </a:r>
            <a:r>
              <a:rPr sz="2150" spc="-10" dirty="0">
                <a:latin typeface="Calibri"/>
                <a:cs typeface="Calibri"/>
              </a:rPr>
              <a:t>performance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outcome.</a:t>
            </a:r>
            <a:endParaRPr sz="2150">
              <a:latin typeface="Calibri"/>
              <a:cs typeface="Calibri"/>
            </a:endParaRPr>
          </a:p>
          <a:p>
            <a:pPr marL="390525" marR="5715" indent="-377825">
              <a:lnSpc>
                <a:spcPts val="2570"/>
              </a:lnSpc>
              <a:spcBef>
                <a:spcPts val="585"/>
              </a:spcBef>
              <a:buFont typeface="Arial"/>
              <a:buChar char="•"/>
              <a:tabLst>
                <a:tab pos="389890" algn="l"/>
                <a:tab pos="391160" algn="l"/>
              </a:tabLst>
            </a:pPr>
            <a:r>
              <a:rPr sz="2150" spc="-10" dirty="0">
                <a:latin typeface="Calibri"/>
                <a:cs typeface="Calibri"/>
              </a:rPr>
              <a:t>Enhanced management capability </a:t>
            </a:r>
            <a:r>
              <a:rPr sz="1950" i="1" spc="-5" dirty="0">
                <a:latin typeface="Calibri"/>
                <a:cs typeface="Calibri"/>
              </a:rPr>
              <a:t>(to </a:t>
            </a:r>
            <a:r>
              <a:rPr sz="1950" i="1" spc="-10" dirty="0">
                <a:latin typeface="Calibri"/>
                <a:cs typeface="Calibri"/>
              </a:rPr>
              <a:t>monitor, </a:t>
            </a:r>
            <a:r>
              <a:rPr sz="1950" i="1" spc="5" dirty="0">
                <a:latin typeface="Calibri"/>
                <a:cs typeface="Calibri"/>
              </a:rPr>
              <a:t>analyze  </a:t>
            </a:r>
            <a:r>
              <a:rPr sz="1950" i="1" spc="10" dirty="0">
                <a:latin typeface="Calibri"/>
                <a:cs typeface="Calibri"/>
              </a:rPr>
              <a:t>and respond </a:t>
            </a:r>
            <a:r>
              <a:rPr sz="1950" i="1" spc="-5" dirty="0">
                <a:latin typeface="Calibri"/>
                <a:cs typeface="Calibri"/>
              </a:rPr>
              <a:t>to </a:t>
            </a:r>
            <a:r>
              <a:rPr sz="1950" i="1" spc="10" dirty="0">
                <a:latin typeface="Calibri"/>
                <a:cs typeface="Calibri"/>
              </a:rPr>
              <a:t>parking problems/</a:t>
            </a:r>
            <a:r>
              <a:rPr sz="1950" i="1" spc="-10" dirty="0">
                <a:latin typeface="Calibri"/>
                <a:cs typeface="Calibri"/>
              </a:rPr>
              <a:t> </a:t>
            </a:r>
            <a:r>
              <a:rPr sz="1950" i="1" spc="10" dirty="0">
                <a:latin typeface="Calibri"/>
                <a:cs typeface="Calibri"/>
              </a:rPr>
              <a:t>opportunities)</a:t>
            </a:r>
            <a:r>
              <a:rPr sz="2150" spc="10" dirty="0">
                <a:latin typeface="Calibri"/>
                <a:cs typeface="Calibri"/>
              </a:rPr>
              <a:t>.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86016" y="2474976"/>
            <a:ext cx="2894489" cy="3416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10828" y="1223772"/>
            <a:ext cx="865747" cy="8869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00"/>
              </a:lnSpc>
            </a:pPr>
            <a:r>
              <a:rPr spc="-5" dirty="0"/>
              <a:t>I</a:t>
            </a:r>
            <a:r>
              <a:rPr spc="3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5" dirty="0"/>
              <a:t> </a:t>
            </a:r>
            <a:r>
              <a:rPr spc="-5" dirty="0"/>
              <a:t>V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25" dirty="0"/>
              <a:t> </a:t>
            </a:r>
            <a:r>
              <a:rPr spc="-5" dirty="0"/>
              <a:t>T</a:t>
            </a:r>
            <a:r>
              <a:rPr spc="35" dirty="0"/>
              <a:t> </a:t>
            </a:r>
            <a:r>
              <a:rPr spc="-5" dirty="0"/>
              <a:t>I</a:t>
            </a:r>
            <a:r>
              <a:rPr spc="25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N</a:t>
            </a:r>
            <a:r>
              <a:rPr spc="40" dirty="0"/>
              <a:t> </a:t>
            </a:r>
            <a:r>
              <a:rPr spc="-5" dirty="0"/>
              <a:t>T</a:t>
            </a:r>
            <a:r>
              <a:rPr spc="40" dirty="0"/>
              <a:t> </a:t>
            </a:r>
            <a:r>
              <a:rPr spc="-5" dirty="0"/>
              <a:t>H</a:t>
            </a:r>
            <a:r>
              <a:rPr spc="35" dirty="0"/>
              <a:t> </a:t>
            </a:r>
            <a:r>
              <a:rPr spc="-5" dirty="0"/>
              <a:t>R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U</a:t>
            </a:r>
            <a:r>
              <a:rPr spc="40" dirty="0"/>
              <a:t> </a:t>
            </a:r>
            <a:r>
              <a:rPr spc="-5" dirty="0"/>
              <a:t>G</a:t>
            </a:r>
            <a:r>
              <a:rPr spc="30" dirty="0"/>
              <a:t> </a:t>
            </a:r>
            <a:r>
              <a:rPr spc="-5" dirty="0"/>
              <a:t>H</a:t>
            </a:r>
            <a:r>
              <a:rPr spc="4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L</a:t>
            </a:r>
            <a:r>
              <a:rPr spc="30" dirty="0"/>
              <a:t> </a:t>
            </a:r>
            <a:r>
              <a:rPr spc="-5" dirty="0"/>
              <a:t>L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40" dirty="0"/>
              <a:t> </a:t>
            </a:r>
            <a:r>
              <a:rPr spc="-5" dirty="0"/>
              <a:t>B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5" dirty="0"/>
              <a:t> </a:t>
            </a:r>
            <a:r>
              <a:rPr spc="-5" dirty="0"/>
              <a:t>R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25" dirty="0"/>
              <a:t> </a:t>
            </a:r>
            <a:r>
              <a:rPr spc="-5" dirty="0"/>
              <a:t>T</a:t>
            </a:r>
            <a:r>
              <a:rPr spc="45" dirty="0"/>
              <a:t> </a:t>
            </a:r>
            <a:r>
              <a:rPr spc="-5" dirty="0"/>
              <a:t>I</a:t>
            </a:r>
            <a:r>
              <a:rPr spc="25" dirty="0"/>
              <a:t> </a:t>
            </a:r>
            <a:r>
              <a:rPr spc="-5" dirty="0"/>
              <a:t>O</a:t>
            </a:r>
            <a:r>
              <a:rPr spc="2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,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5" dirty="0"/>
              <a:t> </a:t>
            </a:r>
            <a:r>
              <a:rPr spc="-5" dirty="0"/>
              <a:t>U</a:t>
            </a:r>
            <a:r>
              <a:rPr spc="4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E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0" dirty="0"/>
              <a:t> </a:t>
            </a:r>
            <a:r>
              <a:rPr spc="-5" dirty="0"/>
              <a:t>S</a:t>
            </a:r>
            <a:r>
              <a:rPr spc="55" dirty="0"/>
              <a:t> </a:t>
            </a:r>
            <a:r>
              <a:rPr spc="-5" dirty="0"/>
              <a:t>B</a:t>
            </a:r>
            <a:r>
              <a:rPr spc="35" dirty="0"/>
              <a:t> </a:t>
            </a:r>
            <a:r>
              <a:rPr spc="-5" dirty="0"/>
              <a:t>Y</a:t>
            </a:r>
            <a:r>
              <a:rPr spc="70" dirty="0"/>
              <a:t> </a:t>
            </a:r>
            <a:r>
              <a:rPr spc="-5" dirty="0"/>
              <a:t>D</a:t>
            </a:r>
            <a:r>
              <a:rPr spc="40" dirty="0"/>
              <a:t> </a:t>
            </a:r>
            <a:r>
              <a:rPr spc="-5" dirty="0"/>
              <a:t>E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0" dirty="0"/>
              <a:t> </a:t>
            </a:r>
            <a:r>
              <a:rPr spc="-5" dirty="0"/>
              <a:t>I</a:t>
            </a:r>
            <a:r>
              <a:rPr spc="35" dirty="0"/>
              <a:t> </a:t>
            </a:r>
            <a:r>
              <a:rPr spc="-5" dirty="0"/>
              <a:t>G</a:t>
            </a:r>
            <a:r>
              <a:rPr spc="35" dirty="0"/>
              <a:t> </a:t>
            </a:r>
            <a:r>
              <a:rPr spc="-5" dirty="0"/>
              <a:t>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494" y="1439672"/>
            <a:ext cx="5194300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403985" algn="l"/>
                <a:tab pos="4342130" algn="l"/>
              </a:tabLst>
            </a:pPr>
            <a:r>
              <a:rPr spc="190" dirty="0"/>
              <a:t>S</a:t>
            </a:r>
            <a:r>
              <a:rPr spc="215" dirty="0"/>
              <a:t>YS</a:t>
            </a:r>
            <a:r>
              <a:rPr spc="245" dirty="0"/>
              <a:t>T</a:t>
            </a:r>
            <a:r>
              <a:rPr spc="240" dirty="0"/>
              <a:t>E</a:t>
            </a:r>
            <a:r>
              <a:rPr spc="-10" dirty="0"/>
              <a:t>M</a:t>
            </a:r>
            <a:r>
              <a:rPr dirty="0"/>
              <a:t>	</a:t>
            </a:r>
            <a:r>
              <a:rPr spc="235" dirty="0"/>
              <a:t>M</a:t>
            </a:r>
            <a:r>
              <a:rPr spc="240" dirty="0"/>
              <a:t>O</a:t>
            </a:r>
            <a:r>
              <a:rPr spc="245" dirty="0"/>
              <a:t>D</a:t>
            </a:r>
            <a:r>
              <a:rPr spc="240" dirty="0"/>
              <a:t>ER</a:t>
            </a:r>
            <a:r>
              <a:rPr spc="235" dirty="0"/>
              <a:t>N</a:t>
            </a:r>
            <a:r>
              <a:rPr spc="250" dirty="0"/>
              <a:t>I</a:t>
            </a:r>
            <a:r>
              <a:rPr spc="220" dirty="0"/>
              <a:t>Z</a:t>
            </a:r>
            <a:r>
              <a:rPr spc="20" dirty="0"/>
              <a:t>A</a:t>
            </a:r>
            <a:r>
              <a:rPr spc="245" dirty="0"/>
              <a:t>T</a:t>
            </a:r>
            <a:r>
              <a:rPr spc="235" dirty="0"/>
              <a:t>I</a:t>
            </a:r>
            <a:r>
              <a:rPr spc="240" dirty="0"/>
              <a:t>O</a:t>
            </a:r>
            <a:r>
              <a:rPr spc="-10" dirty="0"/>
              <a:t>N</a:t>
            </a:r>
            <a:r>
              <a:rPr dirty="0"/>
              <a:t>	</a:t>
            </a:r>
            <a:r>
              <a:rPr spc="245" dirty="0"/>
              <a:t>PL</a:t>
            </a:r>
            <a:r>
              <a:rPr spc="235" dirty="0"/>
              <a:t>A</a:t>
            </a:r>
            <a:r>
              <a:rPr spc="-10" dirty="0"/>
              <a:t>N</a:t>
            </a:r>
          </a:p>
        </p:txBody>
      </p:sp>
      <p:sp>
        <p:nvSpPr>
          <p:cNvPr id="3" name="object 3"/>
          <p:cNvSpPr/>
          <p:nvPr/>
        </p:nvSpPr>
        <p:spPr>
          <a:xfrm>
            <a:off x="6853428" y="4012691"/>
            <a:ext cx="1293876" cy="1979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32647" y="2478023"/>
            <a:ext cx="1498092" cy="35219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9973" y="1967064"/>
            <a:ext cx="6129020" cy="18237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300" b="1" spc="5" dirty="0">
                <a:latin typeface="Calibri"/>
                <a:cs typeface="Calibri"/>
              </a:rPr>
              <a:t>New </a:t>
            </a:r>
            <a:r>
              <a:rPr sz="2300" b="1" dirty="0">
                <a:latin typeface="Calibri"/>
                <a:cs typeface="Calibri"/>
              </a:rPr>
              <a:t>Hardware </a:t>
            </a:r>
            <a:r>
              <a:rPr sz="2300" b="1" spc="5" dirty="0">
                <a:latin typeface="Calibri"/>
                <a:cs typeface="Calibri"/>
              </a:rPr>
              <a:t>and</a:t>
            </a:r>
            <a:r>
              <a:rPr sz="2300" b="1" spc="-3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Services: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buFont typeface="Arial"/>
              <a:buChar char="•"/>
              <a:tabLst>
                <a:tab pos="390525" algn="l"/>
                <a:tab pos="391160" algn="l"/>
              </a:tabLst>
            </a:pPr>
            <a:r>
              <a:rPr sz="2300" dirty="0">
                <a:latin typeface="Calibri"/>
                <a:cs typeface="Calibri"/>
              </a:rPr>
              <a:t>Single-Space </a:t>
            </a:r>
            <a:r>
              <a:rPr sz="2300" spc="-10" dirty="0">
                <a:latin typeface="Calibri"/>
                <a:cs typeface="Calibri"/>
              </a:rPr>
              <a:t>Meters </a:t>
            </a:r>
            <a:r>
              <a:rPr sz="2300" spc="-5" dirty="0">
                <a:latin typeface="Calibri"/>
                <a:cs typeface="Calibri"/>
              </a:rPr>
              <a:t>to </a:t>
            </a:r>
            <a:r>
              <a:rPr sz="2300" dirty="0">
                <a:latin typeface="Calibri"/>
                <a:cs typeface="Calibri"/>
              </a:rPr>
              <a:t>Multi-Space </a:t>
            </a:r>
            <a:r>
              <a:rPr sz="2300" spc="-30" dirty="0">
                <a:latin typeface="Calibri"/>
                <a:cs typeface="Calibri"/>
              </a:rPr>
              <a:t>Pay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Stations</a:t>
            </a:r>
            <a:endParaRPr sz="230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390525" algn="l"/>
                <a:tab pos="391160" algn="l"/>
              </a:tabLst>
            </a:pPr>
            <a:r>
              <a:rPr sz="2300" spc="5" dirty="0">
                <a:latin typeface="Calibri"/>
                <a:cs typeface="Calibri"/>
              </a:rPr>
              <a:t>Mobile </a:t>
            </a:r>
            <a:r>
              <a:rPr sz="2300" dirty="0">
                <a:latin typeface="Calibri"/>
                <a:cs typeface="Calibri"/>
              </a:rPr>
              <a:t>License </a:t>
            </a:r>
            <a:r>
              <a:rPr sz="2300" spc="-5" dirty="0">
                <a:latin typeface="Calibri"/>
                <a:cs typeface="Calibri"/>
              </a:rPr>
              <a:t>Plate </a:t>
            </a:r>
            <a:r>
              <a:rPr sz="2300" dirty="0">
                <a:latin typeface="Calibri"/>
                <a:cs typeface="Calibri"/>
              </a:rPr>
              <a:t>Based</a:t>
            </a:r>
            <a:r>
              <a:rPr sz="2300" spc="-3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Enforcement</a:t>
            </a:r>
            <a:endParaRPr sz="230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390525" algn="l"/>
                <a:tab pos="391160" algn="l"/>
              </a:tabLst>
            </a:pPr>
            <a:r>
              <a:rPr sz="2300" spc="-5" dirty="0">
                <a:latin typeface="Calibri"/>
                <a:cs typeface="Calibri"/>
              </a:rPr>
              <a:t>Pay-by-Phones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5" dirty="0">
                <a:latin typeface="Calibri"/>
                <a:cs typeface="Calibri"/>
              </a:rPr>
              <a:t>Service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0248" y="4498847"/>
            <a:ext cx="2939795" cy="14969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81271" y="6202491"/>
            <a:ext cx="1027176" cy="4334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48343" y="1255775"/>
            <a:ext cx="882396" cy="8869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82340" y="4212335"/>
            <a:ext cx="3285744" cy="17800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00"/>
              </a:lnSpc>
            </a:pPr>
            <a:r>
              <a:rPr spc="-5" dirty="0"/>
              <a:t>I</a:t>
            </a:r>
            <a:r>
              <a:rPr spc="3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5" dirty="0"/>
              <a:t> </a:t>
            </a:r>
            <a:r>
              <a:rPr spc="-5" dirty="0"/>
              <a:t>V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25" dirty="0"/>
              <a:t> </a:t>
            </a:r>
            <a:r>
              <a:rPr spc="-5" dirty="0"/>
              <a:t>T</a:t>
            </a:r>
            <a:r>
              <a:rPr spc="35" dirty="0"/>
              <a:t> </a:t>
            </a:r>
            <a:r>
              <a:rPr spc="-5" dirty="0"/>
              <a:t>I</a:t>
            </a:r>
            <a:r>
              <a:rPr spc="25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N</a:t>
            </a:r>
            <a:r>
              <a:rPr spc="40" dirty="0"/>
              <a:t> </a:t>
            </a:r>
            <a:r>
              <a:rPr spc="-5" dirty="0"/>
              <a:t>T</a:t>
            </a:r>
            <a:r>
              <a:rPr spc="40" dirty="0"/>
              <a:t> </a:t>
            </a:r>
            <a:r>
              <a:rPr spc="-5" dirty="0"/>
              <a:t>H</a:t>
            </a:r>
            <a:r>
              <a:rPr spc="35" dirty="0"/>
              <a:t> </a:t>
            </a:r>
            <a:r>
              <a:rPr spc="-5" dirty="0"/>
              <a:t>R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U</a:t>
            </a:r>
            <a:r>
              <a:rPr spc="40" dirty="0"/>
              <a:t> </a:t>
            </a:r>
            <a:r>
              <a:rPr spc="-5" dirty="0"/>
              <a:t>G</a:t>
            </a:r>
            <a:r>
              <a:rPr spc="30" dirty="0"/>
              <a:t> </a:t>
            </a:r>
            <a:r>
              <a:rPr spc="-5" dirty="0"/>
              <a:t>H</a:t>
            </a:r>
            <a:r>
              <a:rPr spc="4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L</a:t>
            </a:r>
            <a:r>
              <a:rPr spc="30" dirty="0"/>
              <a:t> </a:t>
            </a:r>
            <a:r>
              <a:rPr spc="-5" dirty="0"/>
              <a:t>L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40" dirty="0"/>
              <a:t> </a:t>
            </a:r>
            <a:r>
              <a:rPr spc="-5" dirty="0"/>
              <a:t>B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5" dirty="0"/>
              <a:t> </a:t>
            </a:r>
            <a:r>
              <a:rPr spc="-5" dirty="0"/>
              <a:t>R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25" dirty="0"/>
              <a:t> </a:t>
            </a:r>
            <a:r>
              <a:rPr spc="-5" dirty="0"/>
              <a:t>T</a:t>
            </a:r>
            <a:r>
              <a:rPr spc="45" dirty="0"/>
              <a:t> </a:t>
            </a:r>
            <a:r>
              <a:rPr spc="-5" dirty="0"/>
              <a:t>I</a:t>
            </a:r>
            <a:r>
              <a:rPr spc="25" dirty="0"/>
              <a:t> </a:t>
            </a:r>
            <a:r>
              <a:rPr spc="-5" dirty="0"/>
              <a:t>O</a:t>
            </a:r>
            <a:r>
              <a:rPr spc="2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,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5" dirty="0"/>
              <a:t> </a:t>
            </a:r>
            <a:r>
              <a:rPr spc="-5" dirty="0"/>
              <a:t>U</a:t>
            </a:r>
            <a:r>
              <a:rPr spc="4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E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0" dirty="0"/>
              <a:t> </a:t>
            </a:r>
            <a:r>
              <a:rPr spc="-5" dirty="0"/>
              <a:t>S</a:t>
            </a:r>
            <a:r>
              <a:rPr spc="55" dirty="0"/>
              <a:t> </a:t>
            </a:r>
            <a:r>
              <a:rPr spc="-5" dirty="0"/>
              <a:t>B</a:t>
            </a:r>
            <a:r>
              <a:rPr spc="35" dirty="0"/>
              <a:t> </a:t>
            </a:r>
            <a:r>
              <a:rPr spc="-5" dirty="0"/>
              <a:t>Y</a:t>
            </a:r>
            <a:r>
              <a:rPr spc="70" dirty="0"/>
              <a:t> </a:t>
            </a:r>
            <a:r>
              <a:rPr spc="-5" dirty="0"/>
              <a:t>D</a:t>
            </a:r>
            <a:r>
              <a:rPr spc="40" dirty="0"/>
              <a:t> </a:t>
            </a:r>
            <a:r>
              <a:rPr spc="-5" dirty="0"/>
              <a:t>E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0" dirty="0"/>
              <a:t> </a:t>
            </a:r>
            <a:r>
              <a:rPr spc="-5" dirty="0"/>
              <a:t>I</a:t>
            </a:r>
            <a:r>
              <a:rPr spc="35" dirty="0"/>
              <a:t> </a:t>
            </a:r>
            <a:r>
              <a:rPr spc="-5" dirty="0"/>
              <a:t>G</a:t>
            </a:r>
            <a:r>
              <a:rPr spc="35" dirty="0"/>
              <a:t> </a:t>
            </a:r>
            <a:r>
              <a:rPr spc="-5" dirty="0"/>
              <a:t>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494" y="1439672"/>
            <a:ext cx="5194300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403985" algn="l"/>
                <a:tab pos="4342130" algn="l"/>
              </a:tabLst>
            </a:pPr>
            <a:r>
              <a:rPr spc="190" dirty="0"/>
              <a:t>S</a:t>
            </a:r>
            <a:r>
              <a:rPr spc="215" dirty="0"/>
              <a:t>YS</a:t>
            </a:r>
            <a:r>
              <a:rPr spc="245" dirty="0"/>
              <a:t>T</a:t>
            </a:r>
            <a:r>
              <a:rPr spc="240" dirty="0"/>
              <a:t>E</a:t>
            </a:r>
            <a:r>
              <a:rPr spc="-10" dirty="0"/>
              <a:t>M</a:t>
            </a:r>
            <a:r>
              <a:rPr dirty="0"/>
              <a:t>	</a:t>
            </a:r>
            <a:r>
              <a:rPr spc="235" dirty="0"/>
              <a:t>M</a:t>
            </a:r>
            <a:r>
              <a:rPr spc="240" dirty="0"/>
              <a:t>O</a:t>
            </a:r>
            <a:r>
              <a:rPr spc="245" dirty="0"/>
              <a:t>D</a:t>
            </a:r>
            <a:r>
              <a:rPr spc="240" dirty="0"/>
              <a:t>ER</a:t>
            </a:r>
            <a:r>
              <a:rPr spc="235" dirty="0"/>
              <a:t>N</a:t>
            </a:r>
            <a:r>
              <a:rPr spc="250" dirty="0"/>
              <a:t>I</a:t>
            </a:r>
            <a:r>
              <a:rPr spc="220" dirty="0"/>
              <a:t>Z</a:t>
            </a:r>
            <a:r>
              <a:rPr spc="20" dirty="0"/>
              <a:t>A</a:t>
            </a:r>
            <a:r>
              <a:rPr spc="245" dirty="0"/>
              <a:t>T</a:t>
            </a:r>
            <a:r>
              <a:rPr spc="235" dirty="0"/>
              <a:t>I</a:t>
            </a:r>
            <a:r>
              <a:rPr spc="240" dirty="0"/>
              <a:t>O</a:t>
            </a:r>
            <a:r>
              <a:rPr spc="-10" dirty="0"/>
              <a:t>N</a:t>
            </a:r>
            <a:r>
              <a:rPr dirty="0"/>
              <a:t>	</a:t>
            </a:r>
            <a:r>
              <a:rPr spc="245" dirty="0"/>
              <a:t>PL</a:t>
            </a:r>
            <a:r>
              <a:rPr spc="235" dirty="0"/>
              <a:t>A</a:t>
            </a:r>
            <a:r>
              <a:rPr spc="-10" dirty="0"/>
              <a:t>N</a:t>
            </a:r>
          </a:p>
        </p:txBody>
      </p:sp>
      <p:sp>
        <p:nvSpPr>
          <p:cNvPr id="3" name="object 3"/>
          <p:cNvSpPr/>
          <p:nvPr/>
        </p:nvSpPr>
        <p:spPr>
          <a:xfrm>
            <a:off x="4081271" y="6202491"/>
            <a:ext cx="1027176" cy="433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58683" y="2091623"/>
            <a:ext cx="2299716" cy="39998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8208" y="1880001"/>
            <a:ext cx="7662545" cy="387985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300" b="1" spc="-5" dirty="0">
                <a:latin typeface="Calibri"/>
                <a:cs typeface="Calibri"/>
              </a:rPr>
              <a:t>System-Wide </a:t>
            </a:r>
            <a:r>
              <a:rPr sz="2300" b="1" dirty="0">
                <a:latin typeface="Calibri"/>
                <a:cs typeface="Calibri"/>
              </a:rPr>
              <a:t>Deployment </a:t>
            </a:r>
            <a:r>
              <a:rPr sz="2300" b="1" spc="5" dirty="0">
                <a:latin typeface="Calibri"/>
                <a:cs typeface="Calibri"/>
              </a:rPr>
              <a:t>of </a:t>
            </a:r>
            <a:r>
              <a:rPr sz="2300" b="1" dirty="0">
                <a:latin typeface="Calibri"/>
                <a:cs typeface="Calibri"/>
              </a:rPr>
              <a:t>all </a:t>
            </a:r>
            <a:r>
              <a:rPr sz="2300" b="1" spc="5" dirty="0">
                <a:latin typeface="Calibri"/>
                <a:cs typeface="Calibri"/>
              </a:rPr>
              <a:t>Multi-Space </a:t>
            </a:r>
            <a:r>
              <a:rPr sz="2300" b="1" spc="-25" dirty="0">
                <a:latin typeface="Calibri"/>
                <a:cs typeface="Calibri"/>
              </a:rPr>
              <a:t>Pay </a:t>
            </a:r>
            <a:r>
              <a:rPr sz="2300" b="1" spc="-5" dirty="0">
                <a:latin typeface="Calibri"/>
                <a:cs typeface="Calibri"/>
              </a:rPr>
              <a:t>Station</a:t>
            </a:r>
            <a:r>
              <a:rPr sz="2300" b="1" spc="-4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Kiosks</a:t>
            </a:r>
            <a:endParaRPr sz="230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1820"/>
              </a:spcBef>
              <a:buFont typeface="Wingdings"/>
              <a:buChar char=""/>
              <a:tabLst>
                <a:tab pos="390525" algn="l"/>
                <a:tab pos="391160" algn="l"/>
              </a:tabLst>
            </a:pPr>
            <a:r>
              <a:rPr sz="2150" spc="-20" dirty="0">
                <a:latin typeface="Calibri"/>
                <a:cs typeface="Calibri"/>
              </a:rPr>
              <a:t>Fewer </a:t>
            </a:r>
            <a:r>
              <a:rPr sz="2150" spc="-5" dirty="0">
                <a:latin typeface="Calibri"/>
                <a:cs typeface="Calibri"/>
              </a:rPr>
              <a:t>units </a:t>
            </a:r>
            <a:r>
              <a:rPr sz="2150" spc="-10" dirty="0">
                <a:latin typeface="Calibri"/>
                <a:cs typeface="Calibri"/>
              </a:rPr>
              <a:t>required </a:t>
            </a:r>
            <a:r>
              <a:rPr sz="1950" i="1" spc="5" dirty="0">
                <a:latin typeface="Calibri"/>
                <a:cs typeface="Calibri"/>
              </a:rPr>
              <a:t>(1 </a:t>
            </a:r>
            <a:r>
              <a:rPr sz="1950" i="1" spc="10" dirty="0">
                <a:latin typeface="Calibri"/>
                <a:cs typeface="Calibri"/>
              </a:rPr>
              <a:t>Unit will replace </a:t>
            </a:r>
            <a:r>
              <a:rPr sz="1950" i="1" spc="15" dirty="0">
                <a:latin typeface="Calibri"/>
                <a:cs typeface="Calibri"/>
              </a:rPr>
              <a:t>8 </a:t>
            </a:r>
            <a:r>
              <a:rPr sz="1950" i="1" spc="5" dirty="0">
                <a:latin typeface="Calibri"/>
                <a:cs typeface="Calibri"/>
              </a:rPr>
              <a:t>single</a:t>
            </a:r>
            <a:r>
              <a:rPr sz="1950" i="1" spc="-50" dirty="0">
                <a:latin typeface="Calibri"/>
                <a:cs typeface="Calibri"/>
              </a:rPr>
              <a:t> </a:t>
            </a:r>
            <a:r>
              <a:rPr sz="1950" i="1" spc="5" dirty="0">
                <a:latin typeface="Calibri"/>
                <a:cs typeface="Calibri"/>
              </a:rPr>
              <a:t>meters)</a:t>
            </a:r>
            <a:endParaRPr sz="1950">
              <a:latin typeface="Calibri"/>
              <a:cs typeface="Calibri"/>
            </a:endParaRPr>
          </a:p>
          <a:p>
            <a:pPr marL="390525" indent="-378460">
              <a:lnSpc>
                <a:spcPts val="2575"/>
              </a:lnSpc>
              <a:buFont typeface="Wingdings"/>
              <a:buChar char=""/>
              <a:tabLst>
                <a:tab pos="390525" algn="l"/>
                <a:tab pos="391160" algn="l"/>
              </a:tabLst>
            </a:pPr>
            <a:r>
              <a:rPr sz="2150" spc="-20" dirty="0">
                <a:latin typeface="Calibri"/>
                <a:cs typeface="Calibri"/>
              </a:rPr>
              <a:t>Fewer </a:t>
            </a:r>
            <a:r>
              <a:rPr sz="2150" spc="-5" dirty="0">
                <a:latin typeface="Calibri"/>
                <a:cs typeface="Calibri"/>
              </a:rPr>
              <a:t>units with </a:t>
            </a:r>
            <a:r>
              <a:rPr sz="2150" spc="-10" dirty="0">
                <a:latin typeface="Calibri"/>
                <a:cs typeface="Calibri"/>
              </a:rPr>
              <a:t>self-diagnostic </a:t>
            </a:r>
            <a:r>
              <a:rPr sz="1950" i="1" spc="5" dirty="0">
                <a:latin typeface="Calibri"/>
                <a:cs typeface="Calibri"/>
              </a:rPr>
              <a:t>(lower maintenance</a:t>
            </a:r>
            <a:r>
              <a:rPr sz="1950" i="1" spc="20" dirty="0">
                <a:latin typeface="Calibri"/>
                <a:cs typeface="Calibri"/>
              </a:rPr>
              <a:t> </a:t>
            </a:r>
            <a:r>
              <a:rPr sz="1950" i="1" dirty="0">
                <a:latin typeface="Calibri"/>
                <a:cs typeface="Calibri"/>
              </a:rPr>
              <a:t>cost)</a:t>
            </a:r>
            <a:endParaRPr sz="1950">
              <a:latin typeface="Calibri"/>
              <a:cs typeface="Calibri"/>
            </a:endParaRPr>
          </a:p>
          <a:p>
            <a:pPr marL="390525" marR="1186180" indent="-378460">
              <a:lnSpc>
                <a:spcPts val="2580"/>
              </a:lnSpc>
              <a:spcBef>
                <a:spcPts val="80"/>
              </a:spcBef>
              <a:buFont typeface="Wingdings"/>
              <a:buChar char=""/>
              <a:tabLst>
                <a:tab pos="390525" algn="l"/>
                <a:tab pos="391160" algn="l"/>
              </a:tabLst>
            </a:pPr>
            <a:r>
              <a:rPr sz="2150" spc="-10" dirty="0">
                <a:latin typeface="Calibri"/>
                <a:cs typeface="Calibri"/>
              </a:rPr>
              <a:t>Credit card </a:t>
            </a:r>
            <a:r>
              <a:rPr sz="2150" spc="-5" dirty="0">
                <a:latin typeface="Calibri"/>
                <a:cs typeface="Calibri"/>
              </a:rPr>
              <a:t>enabled with near-field/cellphone </a:t>
            </a:r>
            <a:r>
              <a:rPr sz="2150" spc="-15" dirty="0">
                <a:latin typeface="Calibri"/>
                <a:cs typeface="Calibri"/>
              </a:rPr>
              <a:t>payment  </a:t>
            </a:r>
            <a:r>
              <a:rPr sz="2150" spc="-10" dirty="0">
                <a:latin typeface="Calibri"/>
                <a:cs typeface="Calibri"/>
              </a:rPr>
              <a:t>processing</a:t>
            </a:r>
            <a:endParaRPr sz="2150">
              <a:latin typeface="Calibri"/>
              <a:cs typeface="Calibri"/>
            </a:endParaRPr>
          </a:p>
          <a:p>
            <a:pPr marL="390525" indent="-378460">
              <a:lnSpc>
                <a:spcPts val="2485"/>
              </a:lnSpc>
              <a:buFont typeface="Wingdings"/>
              <a:buChar char=""/>
              <a:tabLst>
                <a:tab pos="390525" algn="l"/>
                <a:tab pos="391160" algn="l"/>
              </a:tabLst>
            </a:pPr>
            <a:r>
              <a:rPr sz="2150" spc="-10" dirty="0">
                <a:latin typeface="Calibri"/>
                <a:cs typeface="Calibri"/>
              </a:rPr>
              <a:t>Real-Time </a:t>
            </a:r>
            <a:r>
              <a:rPr sz="2150" dirty="0">
                <a:latin typeface="Calibri"/>
                <a:cs typeface="Calibri"/>
              </a:rPr>
              <a:t>Analytics </a:t>
            </a:r>
            <a:r>
              <a:rPr sz="1950" i="1" spc="10" dirty="0">
                <a:latin typeface="Calibri"/>
                <a:cs typeface="Calibri"/>
              </a:rPr>
              <a:t>(usage/receipts </a:t>
            </a:r>
            <a:r>
              <a:rPr sz="1950" i="1" spc="5" dirty="0">
                <a:latin typeface="Calibri"/>
                <a:cs typeface="Calibri"/>
              </a:rPr>
              <a:t>audits/reduced </a:t>
            </a:r>
            <a:r>
              <a:rPr sz="1950" i="1" spc="10" dirty="0">
                <a:latin typeface="Calibri"/>
                <a:cs typeface="Calibri"/>
              </a:rPr>
              <a:t>collection</a:t>
            </a:r>
            <a:r>
              <a:rPr sz="1950" i="1" spc="-45" dirty="0">
                <a:latin typeface="Calibri"/>
                <a:cs typeface="Calibri"/>
              </a:rPr>
              <a:t> </a:t>
            </a:r>
            <a:r>
              <a:rPr sz="1950" i="1" dirty="0">
                <a:latin typeface="Calibri"/>
                <a:cs typeface="Calibri"/>
              </a:rPr>
              <a:t>cost)</a:t>
            </a:r>
            <a:endParaRPr sz="1950">
              <a:latin typeface="Calibri"/>
              <a:cs typeface="Calibri"/>
            </a:endParaRPr>
          </a:p>
          <a:p>
            <a:pPr marL="390525" indent="-378460">
              <a:lnSpc>
                <a:spcPts val="2575"/>
              </a:lnSpc>
              <a:buFont typeface="Wingdings"/>
              <a:buChar char=""/>
              <a:tabLst>
                <a:tab pos="390525" algn="l"/>
                <a:tab pos="391160" algn="l"/>
              </a:tabLst>
            </a:pPr>
            <a:r>
              <a:rPr sz="2150" spc="-5" dirty="0">
                <a:latin typeface="Calibri"/>
                <a:cs typeface="Calibri"/>
              </a:rPr>
              <a:t>Solar </a:t>
            </a:r>
            <a:r>
              <a:rPr sz="2150" spc="-15" dirty="0">
                <a:latin typeface="Calibri"/>
                <a:cs typeface="Calibri"/>
              </a:rPr>
              <a:t>powered </a:t>
            </a:r>
            <a:r>
              <a:rPr sz="2150" spc="-5" dirty="0">
                <a:latin typeface="Calibri"/>
                <a:cs typeface="Calibri"/>
              </a:rPr>
              <a:t>with </a:t>
            </a:r>
            <a:r>
              <a:rPr sz="2150" spc="-15" dirty="0">
                <a:latin typeface="Calibri"/>
                <a:cs typeface="Calibri"/>
              </a:rPr>
              <a:t>long-life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spc="-15" dirty="0">
                <a:latin typeface="Calibri"/>
                <a:cs typeface="Calibri"/>
              </a:rPr>
              <a:t>battery-backup</a:t>
            </a:r>
            <a:endParaRPr sz="2150">
              <a:latin typeface="Calibri"/>
              <a:cs typeface="Calibri"/>
            </a:endParaRPr>
          </a:p>
          <a:p>
            <a:pPr marL="390525" indent="-378460">
              <a:lnSpc>
                <a:spcPts val="2575"/>
              </a:lnSpc>
              <a:buFont typeface="Wingdings"/>
              <a:buChar char=""/>
              <a:tabLst>
                <a:tab pos="390525" algn="l"/>
                <a:tab pos="391160" algn="l"/>
              </a:tabLst>
            </a:pPr>
            <a:r>
              <a:rPr sz="2150" spc="-5" dirty="0">
                <a:latin typeface="Calibri"/>
                <a:cs typeface="Calibri"/>
              </a:rPr>
              <a:t>4G/5G wireless</a:t>
            </a:r>
            <a:r>
              <a:rPr sz="2150" spc="-4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communication</a:t>
            </a:r>
            <a:endParaRPr sz="2150">
              <a:latin typeface="Calibri"/>
              <a:cs typeface="Calibri"/>
            </a:endParaRPr>
          </a:p>
          <a:p>
            <a:pPr marL="390525" indent="-378460">
              <a:lnSpc>
                <a:spcPts val="2575"/>
              </a:lnSpc>
              <a:buFont typeface="Wingdings"/>
              <a:buChar char=""/>
              <a:tabLst>
                <a:tab pos="390525" algn="l"/>
                <a:tab pos="391160" algn="l"/>
              </a:tabLst>
            </a:pPr>
            <a:r>
              <a:rPr sz="2150" spc="-5" dirty="0">
                <a:latin typeface="Calibri"/>
                <a:cs typeface="Calibri"/>
              </a:rPr>
              <a:t>Alpha-numeric </a:t>
            </a:r>
            <a:r>
              <a:rPr sz="2150" spc="-20" dirty="0">
                <a:latin typeface="Calibri"/>
                <a:cs typeface="Calibri"/>
              </a:rPr>
              <a:t>keypad for </a:t>
            </a:r>
            <a:r>
              <a:rPr sz="2150" spc="-10" dirty="0">
                <a:latin typeface="Calibri"/>
                <a:cs typeface="Calibri"/>
              </a:rPr>
              <a:t>license </a:t>
            </a:r>
            <a:r>
              <a:rPr sz="2150" spc="-15" dirty="0">
                <a:latin typeface="Calibri"/>
                <a:cs typeface="Calibri"/>
              </a:rPr>
              <a:t>plate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entries</a:t>
            </a:r>
            <a:endParaRPr sz="2150">
              <a:latin typeface="Calibri"/>
              <a:cs typeface="Calibri"/>
            </a:endParaRPr>
          </a:p>
          <a:p>
            <a:pPr marL="390525" indent="-378460">
              <a:lnSpc>
                <a:spcPts val="2575"/>
              </a:lnSpc>
              <a:buFont typeface="Wingdings"/>
              <a:buChar char=""/>
              <a:tabLst>
                <a:tab pos="390525" algn="l"/>
                <a:tab pos="391160" algn="l"/>
              </a:tabLst>
            </a:pPr>
            <a:r>
              <a:rPr sz="2150" spc="-15" dirty="0">
                <a:latin typeface="Calibri"/>
                <a:cs typeface="Calibri"/>
              </a:rPr>
              <a:t>Daisy </a:t>
            </a:r>
            <a:r>
              <a:rPr sz="2150" spc="-5" dirty="0">
                <a:latin typeface="Calibri"/>
                <a:cs typeface="Calibri"/>
              </a:rPr>
              <a:t>chain unit </a:t>
            </a:r>
            <a:r>
              <a:rPr sz="2150" spc="-15" dirty="0">
                <a:latin typeface="Calibri"/>
                <a:cs typeface="Calibri"/>
              </a:rPr>
              <a:t>linkages </a:t>
            </a:r>
            <a:r>
              <a:rPr sz="1950" i="1" spc="5" dirty="0">
                <a:latin typeface="Calibri"/>
                <a:cs typeface="Calibri"/>
              </a:rPr>
              <a:t>(pay </a:t>
            </a:r>
            <a:r>
              <a:rPr sz="1950" i="1" spc="-5" dirty="0">
                <a:latin typeface="Calibri"/>
                <a:cs typeface="Calibri"/>
              </a:rPr>
              <a:t>for </a:t>
            </a:r>
            <a:r>
              <a:rPr sz="1950" i="1" spc="15" dirty="0">
                <a:latin typeface="Calibri"/>
                <a:cs typeface="Calibri"/>
              </a:rPr>
              <a:t>more </a:t>
            </a:r>
            <a:r>
              <a:rPr sz="1950" i="1" spc="10" dirty="0">
                <a:latin typeface="Calibri"/>
                <a:cs typeface="Calibri"/>
              </a:rPr>
              <a:t>time from </a:t>
            </a:r>
            <a:r>
              <a:rPr sz="1950" i="1" dirty="0">
                <a:latin typeface="Calibri"/>
                <a:cs typeface="Calibri"/>
              </a:rPr>
              <a:t>any </a:t>
            </a:r>
            <a:r>
              <a:rPr sz="1950" i="1" spc="10" dirty="0">
                <a:latin typeface="Calibri"/>
                <a:cs typeface="Calibri"/>
              </a:rPr>
              <a:t>remote</a:t>
            </a:r>
            <a:r>
              <a:rPr sz="1950" i="1" spc="55" dirty="0">
                <a:latin typeface="Calibri"/>
                <a:cs typeface="Calibri"/>
              </a:rPr>
              <a:t> </a:t>
            </a:r>
            <a:r>
              <a:rPr sz="1950" i="1" spc="5" dirty="0">
                <a:latin typeface="Calibri"/>
                <a:cs typeface="Calibri"/>
              </a:rPr>
              <a:t>unit)</a:t>
            </a:r>
            <a:endParaRPr sz="195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buFont typeface="Wingdings"/>
              <a:buChar char=""/>
              <a:tabLst>
                <a:tab pos="390525" algn="l"/>
                <a:tab pos="391160" algn="l"/>
              </a:tabLst>
            </a:pPr>
            <a:r>
              <a:rPr sz="2150" spc="-15" dirty="0">
                <a:latin typeface="Calibri"/>
                <a:cs typeface="Calibri"/>
              </a:rPr>
              <a:t>Programmable to </a:t>
            </a:r>
            <a:r>
              <a:rPr sz="2150" spc="-5" dirty="0">
                <a:latin typeface="Calibri"/>
                <a:cs typeface="Calibri"/>
              </a:rPr>
              <a:t>accept </a:t>
            </a:r>
            <a:r>
              <a:rPr sz="2150" spc="-10" dirty="0">
                <a:latin typeface="Calibri"/>
                <a:cs typeface="Calibri"/>
              </a:rPr>
              <a:t>citation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payments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848343" y="1255775"/>
            <a:ext cx="882396" cy="8869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00"/>
              </a:lnSpc>
            </a:pPr>
            <a:r>
              <a:rPr spc="-5" dirty="0"/>
              <a:t>I</a:t>
            </a:r>
            <a:r>
              <a:rPr spc="3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5" dirty="0"/>
              <a:t> </a:t>
            </a:r>
            <a:r>
              <a:rPr spc="-5" dirty="0"/>
              <a:t>V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25" dirty="0"/>
              <a:t> </a:t>
            </a:r>
            <a:r>
              <a:rPr spc="-5" dirty="0"/>
              <a:t>T</a:t>
            </a:r>
            <a:r>
              <a:rPr spc="35" dirty="0"/>
              <a:t> </a:t>
            </a:r>
            <a:r>
              <a:rPr spc="-5" dirty="0"/>
              <a:t>I</a:t>
            </a:r>
            <a:r>
              <a:rPr spc="25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N</a:t>
            </a:r>
            <a:r>
              <a:rPr spc="40" dirty="0"/>
              <a:t> </a:t>
            </a:r>
            <a:r>
              <a:rPr spc="-5" dirty="0"/>
              <a:t>T</a:t>
            </a:r>
            <a:r>
              <a:rPr spc="40" dirty="0"/>
              <a:t> </a:t>
            </a:r>
            <a:r>
              <a:rPr spc="-5" dirty="0"/>
              <a:t>H</a:t>
            </a:r>
            <a:r>
              <a:rPr spc="35" dirty="0"/>
              <a:t> </a:t>
            </a:r>
            <a:r>
              <a:rPr spc="-5" dirty="0"/>
              <a:t>R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U</a:t>
            </a:r>
            <a:r>
              <a:rPr spc="40" dirty="0"/>
              <a:t> </a:t>
            </a:r>
            <a:r>
              <a:rPr spc="-5" dirty="0"/>
              <a:t>G</a:t>
            </a:r>
            <a:r>
              <a:rPr spc="30" dirty="0"/>
              <a:t> </a:t>
            </a:r>
            <a:r>
              <a:rPr spc="-5" dirty="0"/>
              <a:t>H</a:t>
            </a:r>
            <a:r>
              <a:rPr spc="4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L</a:t>
            </a:r>
            <a:r>
              <a:rPr spc="30" dirty="0"/>
              <a:t> </a:t>
            </a:r>
            <a:r>
              <a:rPr spc="-5" dirty="0"/>
              <a:t>L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40" dirty="0"/>
              <a:t> </a:t>
            </a:r>
            <a:r>
              <a:rPr spc="-5" dirty="0"/>
              <a:t>B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5" dirty="0"/>
              <a:t> </a:t>
            </a:r>
            <a:r>
              <a:rPr spc="-5" dirty="0"/>
              <a:t>R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25" dirty="0"/>
              <a:t> </a:t>
            </a:r>
            <a:r>
              <a:rPr spc="-5" dirty="0"/>
              <a:t>T</a:t>
            </a:r>
            <a:r>
              <a:rPr spc="45" dirty="0"/>
              <a:t> </a:t>
            </a:r>
            <a:r>
              <a:rPr spc="-5" dirty="0"/>
              <a:t>I</a:t>
            </a:r>
            <a:r>
              <a:rPr spc="25" dirty="0"/>
              <a:t> </a:t>
            </a:r>
            <a:r>
              <a:rPr spc="-5" dirty="0"/>
              <a:t>O</a:t>
            </a:r>
            <a:r>
              <a:rPr spc="2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,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5" dirty="0"/>
              <a:t> </a:t>
            </a:r>
            <a:r>
              <a:rPr spc="-5" dirty="0"/>
              <a:t>U</a:t>
            </a:r>
            <a:r>
              <a:rPr spc="4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E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0" dirty="0"/>
              <a:t> </a:t>
            </a:r>
            <a:r>
              <a:rPr spc="-5" dirty="0"/>
              <a:t>S</a:t>
            </a:r>
            <a:r>
              <a:rPr spc="55" dirty="0"/>
              <a:t> </a:t>
            </a:r>
            <a:r>
              <a:rPr spc="-5" dirty="0"/>
              <a:t>B</a:t>
            </a:r>
            <a:r>
              <a:rPr spc="35" dirty="0"/>
              <a:t> </a:t>
            </a:r>
            <a:r>
              <a:rPr spc="-5" dirty="0"/>
              <a:t>Y</a:t>
            </a:r>
            <a:r>
              <a:rPr spc="70" dirty="0"/>
              <a:t> </a:t>
            </a:r>
            <a:r>
              <a:rPr spc="-5" dirty="0"/>
              <a:t>D</a:t>
            </a:r>
            <a:r>
              <a:rPr spc="40" dirty="0"/>
              <a:t> </a:t>
            </a:r>
            <a:r>
              <a:rPr spc="-5" dirty="0"/>
              <a:t>E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0" dirty="0"/>
              <a:t> </a:t>
            </a:r>
            <a:r>
              <a:rPr spc="-5" dirty="0"/>
              <a:t>I</a:t>
            </a:r>
            <a:r>
              <a:rPr spc="35" dirty="0"/>
              <a:t> </a:t>
            </a:r>
            <a:r>
              <a:rPr spc="-5" dirty="0"/>
              <a:t>G</a:t>
            </a:r>
            <a:r>
              <a:rPr spc="35" dirty="0"/>
              <a:t> </a:t>
            </a:r>
            <a:r>
              <a:rPr spc="-5" dirty="0"/>
              <a:t>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494" y="1439672"/>
            <a:ext cx="5194300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403985" algn="l"/>
                <a:tab pos="4342130" algn="l"/>
              </a:tabLst>
            </a:pPr>
            <a:r>
              <a:rPr spc="190" dirty="0"/>
              <a:t>S</a:t>
            </a:r>
            <a:r>
              <a:rPr spc="215" dirty="0"/>
              <a:t>YS</a:t>
            </a:r>
            <a:r>
              <a:rPr spc="245" dirty="0"/>
              <a:t>T</a:t>
            </a:r>
            <a:r>
              <a:rPr spc="240" dirty="0"/>
              <a:t>E</a:t>
            </a:r>
            <a:r>
              <a:rPr spc="-10" dirty="0"/>
              <a:t>M</a:t>
            </a:r>
            <a:r>
              <a:rPr dirty="0"/>
              <a:t>	</a:t>
            </a:r>
            <a:r>
              <a:rPr spc="235" dirty="0"/>
              <a:t>M</a:t>
            </a:r>
            <a:r>
              <a:rPr spc="240" dirty="0"/>
              <a:t>O</a:t>
            </a:r>
            <a:r>
              <a:rPr spc="245" dirty="0"/>
              <a:t>D</a:t>
            </a:r>
            <a:r>
              <a:rPr spc="240" dirty="0"/>
              <a:t>ER</a:t>
            </a:r>
            <a:r>
              <a:rPr spc="235" dirty="0"/>
              <a:t>N</a:t>
            </a:r>
            <a:r>
              <a:rPr spc="250" dirty="0"/>
              <a:t>I</a:t>
            </a:r>
            <a:r>
              <a:rPr spc="220" dirty="0"/>
              <a:t>Z</a:t>
            </a:r>
            <a:r>
              <a:rPr spc="20" dirty="0"/>
              <a:t>A</a:t>
            </a:r>
            <a:r>
              <a:rPr spc="245" dirty="0"/>
              <a:t>T</a:t>
            </a:r>
            <a:r>
              <a:rPr spc="235" dirty="0"/>
              <a:t>I</a:t>
            </a:r>
            <a:r>
              <a:rPr spc="240" dirty="0"/>
              <a:t>O</a:t>
            </a:r>
            <a:r>
              <a:rPr spc="-10" dirty="0"/>
              <a:t>N</a:t>
            </a:r>
            <a:r>
              <a:rPr dirty="0"/>
              <a:t>	</a:t>
            </a:r>
            <a:r>
              <a:rPr spc="245" dirty="0"/>
              <a:t>PL</a:t>
            </a:r>
            <a:r>
              <a:rPr spc="235" dirty="0"/>
              <a:t>A</a:t>
            </a:r>
            <a:r>
              <a:rPr spc="-10" dirty="0"/>
              <a:t>N</a:t>
            </a:r>
          </a:p>
        </p:txBody>
      </p:sp>
      <p:sp>
        <p:nvSpPr>
          <p:cNvPr id="3" name="object 3"/>
          <p:cNvSpPr/>
          <p:nvPr/>
        </p:nvSpPr>
        <p:spPr>
          <a:xfrm>
            <a:off x="4081271" y="6202491"/>
            <a:ext cx="1027176" cy="433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48343" y="1255775"/>
            <a:ext cx="882396" cy="886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50279" y="2723388"/>
            <a:ext cx="3793235" cy="36134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2032" y="1921179"/>
            <a:ext cx="5915660" cy="235077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300" b="1" spc="-5" dirty="0">
                <a:latin typeface="Calibri"/>
                <a:cs typeface="Calibri"/>
              </a:rPr>
              <a:t>Pay-by-Phone</a:t>
            </a:r>
            <a:r>
              <a:rPr sz="2300" b="1" spc="-40" dirty="0">
                <a:latin typeface="Calibri"/>
                <a:cs typeface="Calibri"/>
              </a:rPr>
              <a:t> </a:t>
            </a:r>
            <a:r>
              <a:rPr sz="2300" b="1" spc="5" dirty="0">
                <a:latin typeface="Calibri"/>
                <a:cs typeface="Calibri"/>
              </a:rPr>
              <a:t>Service</a:t>
            </a:r>
            <a:endParaRPr sz="230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1680"/>
              </a:spcBef>
              <a:buFont typeface="Wingdings"/>
              <a:buChar char=""/>
              <a:tabLst>
                <a:tab pos="390525" algn="l"/>
                <a:tab pos="391160" algn="l"/>
              </a:tabLst>
            </a:pPr>
            <a:r>
              <a:rPr sz="2300" spc="5" dirty="0">
                <a:latin typeface="Calibri"/>
                <a:cs typeface="Calibri"/>
              </a:rPr>
              <a:t>No </a:t>
            </a:r>
            <a:r>
              <a:rPr sz="2300" dirty="0">
                <a:latin typeface="Calibri"/>
                <a:cs typeface="Calibri"/>
              </a:rPr>
              <a:t>acquisition </a:t>
            </a:r>
            <a:r>
              <a:rPr sz="2300" spc="-10" dirty="0">
                <a:latin typeface="Calibri"/>
                <a:cs typeface="Calibri"/>
              </a:rPr>
              <a:t>cost </a:t>
            </a:r>
            <a:r>
              <a:rPr sz="2300" spc="-5" dirty="0">
                <a:latin typeface="Calibri"/>
                <a:cs typeface="Calibri"/>
              </a:rPr>
              <a:t>to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City</a:t>
            </a:r>
            <a:endParaRPr sz="230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10"/>
              </a:spcBef>
              <a:buFont typeface="Wingdings"/>
              <a:buChar char=""/>
              <a:tabLst>
                <a:tab pos="390525" algn="l"/>
                <a:tab pos="391160" algn="l"/>
              </a:tabLst>
            </a:pPr>
            <a:r>
              <a:rPr sz="2300" spc="-20" dirty="0">
                <a:latin typeface="Calibri"/>
                <a:cs typeface="Calibri"/>
              </a:rPr>
              <a:t>Works </a:t>
            </a:r>
            <a:r>
              <a:rPr sz="2300" spc="5" dirty="0">
                <a:latin typeface="Calibri"/>
                <a:cs typeface="Calibri"/>
              </a:rPr>
              <a:t>with </a:t>
            </a:r>
            <a:r>
              <a:rPr sz="2300" dirty="0">
                <a:latin typeface="Calibri"/>
                <a:cs typeface="Calibri"/>
              </a:rPr>
              <a:t>both </a:t>
            </a:r>
            <a:r>
              <a:rPr sz="2300" spc="-5" dirty="0">
                <a:latin typeface="Calibri"/>
                <a:cs typeface="Calibri"/>
              </a:rPr>
              <a:t>regular </a:t>
            </a:r>
            <a:r>
              <a:rPr sz="2300" dirty="0">
                <a:latin typeface="Calibri"/>
                <a:cs typeface="Calibri"/>
              </a:rPr>
              <a:t>and smart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cellphones</a:t>
            </a:r>
            <a:endParaRPr sz="230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15"/>
              </a:spcBef>
              <a:buFont typeface="Wingdings"/>
              <a:buChar char=""/>
              <a:tabLst>
                <a:tab pos="390525" algn="l"/>
                <a:tab pos="391160" algn="l"/>
              </a:tabLst>
            </a:pPr>
            <a:r>
              <a:rPr sz="2300" spc="-5" dirty="0">
                <a:latin typeface="Calibri"/>
                <a:cs typeface="Calibri"/>
              </a:rPr>
              <a:t>Credit </a:t>
            </a:r>
            <a:r>
              <a:rPr sz="2300" spc="-15" dirty="0">
                <a:latin typeface="Calibri"/>
                <a:cs typeface="Calibri"/>
              </a:rPr>
              <a:t>card </a:t>
            </a:r>
            <a:r>
              <a:rPr sz="2300" spc="-5" dirty="0">
                <a:latin typeface="Calibri"/>
                <a:cs typeface="Calibri"/>
              </a:rPr>
              <a:t>processing </a:t>
            </a:r>
            <a:r>
              <a:rPr sz="2300" spc="-15" dirty="0">
                <a:latin typeface="Calibri"/>
                <a:cs typeface="Calibri"/>
              </a:rPr>
              <a:t>fee </a:t>
            </a:r>
            <a:r>
              <a:rPr sz="2300" dirty="0">
                <a:latin typeface="Calibri"/>
                <a:cs typeface="Calibri"/>
              </a:rPr>
              <a:t>paid </a:t>
            </a:r>
            <a:r>
              <a:rPr sz="2300" spc="-5" dirty="0">
                <a:latin typeface="Calibri"/>
                <a:cs typeface="Calibri"/>
              </a:rPr>
              <a:t>by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users</a:t>
            </a:r>
            <a:endParaRPr sz="230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10"/>
              </a:spcBef>
              <a:buFont typeface="Wingdings"/>
              <a:buChar char=""/>
              <a:tabLst>
                <a:tab pos="390525" algn="l"/>
                <a:tab pos="391160" algn="l"/>
              </a:tabLst>
            </a:pPr>
            <a:r>
              <a:rPr sz="2300" dirty="0">
                <a:latin typeface="Calibri"/>
                <a:cs typeface="Calibri"/>
              </a:rPr>
              <a:t>Reduces Meter </a:t>
            </a:r>
            <a:r>
              <a:rPr sz="2300" spc="5" dirty="0">
                <a:latin typeface="Calibri"/>
                <a:cs typeface="Calibri"/>
              </a:rPr>
              <a:t>Unit </a:t>
            </a:r>
            <a:r>
              <a:rPr sz="2300" dirty="0">
                <a:latin typeface="Calibri"/>
                <a:cs typeface="Calibri"/>
              </a:rPr>
              <a:t>Collection</a:t>
            </a:r>
            <a:r>
              <a:rPr sz="2300" spc="-8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Burden</a:t>
            </a:r>
            <a:endParaRPr sz="2300">
              <a:latin typeface="Calibri"/>
              <a:cs typeface="Calibri"/>
            </a:endParaRPr>
          </a:p>
          <a:p>
            <a:pPr marL="390525" indent="-378460">
              <a:lnSpc>
                <a:spcPct val="100000"/>
              </a:lnSpc>
              <a:spcBef>
                <a:spcPts val="15"/>
              </a:spcBef>
              <a:buFont typeface="Wingdings"/>
              <a:buChar char=""/>
              <a:tabLst>
                <a:tab pos="390525" algn="l"/>
                <a:tab pos="391160" algn="l"/>
              </a:tabLst>
            </a:pPr>
            <a:r>
              <a:rPr sz="2300" dirty="0">
                <a:latin typeface="Calibri"/>
                <a:cs typeface="Calibri"/>
              </a:rPr>
              <a:t>Capacity </a:t>
            </a:r>
            <a:r>
              <a:rPr sz="2300" spc="-5" dirty="0">
                <a:latin typeface="Calibri"/>
                <a:cs typeface="Calibri"/>
              </a:rPr>
              <a:t>to communicate </a:t>
            </a:r>
            <a:r>
              <a:rPr sz="2300" spc="5" dirty="0">
                <a:latin typeface="Calibri"/>
                <a:cs typeface="Calibri"/>
              </a:rPr>
              <a:t>with</a:t>
            </a:r>
            <a:r>
              <a:rPr sz="2300" spc="-4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customers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00"/>
              </a:lnSpc>
            </a:pPr>
            <a:r>
              <a:rPr spc="-5" dirty="0"/>
              <a:t>I</a:t>
            </a:r>
            <a:r>
              <a:rPr spc="3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5" dirty="0"/>
              <a:t> </a:t>
            </a:r>
            <a:r>
              <a:rPr spc="-5" dirty="0"/>
              <a:t>V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25" dirty="0"/>
              <a:t> </a:t>
            </a:r>
            <a:r>
              <a:rPr spc="-5" dirty="0"/>
              <a:t>T</a:t>
            </a:r>
            <a:r>
              <a:rPr spc="35" dirty="0"/>
              <a:t> </a:t>
            </a:r>
            <a:r>
              <a:rPr spc="-5" dirty="0"/>
              <a:t>I</a:t>
            </a:r>
            <a:r>
              <a:rPr spc="25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N</a:t>
            </a:r>
            <a:r>
              <a:rPr spc="40" dirty="0"/>
              <a:t> </a:t>
            </a:r>
            <a:r>
              <a:rPr spc="-5" dirty="0"/>
              <a:t>T</a:t>
            </a:r>
            <a:r>
              <a:rPr spc="40" dirty="0"/>
              <a:t> </a:t>
            </a:r>
            <a:r>
              <a:rPr spc="-5" dirty="0"/>
              <a:t>H</a:t>
            </a:r>
            <a:r>
              <a:rPr spc="35" dirty="0"/>
              <a:t> </a:t>
            </a:r>
            <a:r>
              <a:rPr spc="-5" dirty="0"/>
              <a:t>R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U</a:t>
            </a:r>
            <a:r>
              <a:rPr spc="40" dirty="0"/>
              <a:t> </a:t>
            </a:r>
            <a:r>
              <a:rPr spc="-5" dirty="0"/>
              <a:t>G</a:t>
            </a:r>
            <a:r>
              <a:rPr spc="30" dirty="0"/>
              <a:t> </a:t>
            </a:r>
            <a:r>
              <a:rPr spc="-5" dirty="0"/>
              <a:t>H</a:t>
            </a:r>
            <a:r>
              <a:rPr spc="4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L</a:t>
            </a:r>
            <a:r>
              <a:rPr spc="30" dirty="0"/>
              <a:t> </a:t>
            </a:r>
            <a:r>
              <a:rPr spc="-5" dirty="0"/>
              <a:t>L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40" dirty="0"/>
              <a:t> </a:t>
            </a:r>
            <a:r>
              <a:rPr spc="-5" dirty="0"/>
              <a:t>B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5" dirty="0"/>
              <a:t> </a:t>
            </a:r>
            <a:r>
              <a:rPr spc="-5" dirty="0"/>
              <a:t>R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25" dirty="0"/>
              <a:t> </a:t>
            </a:r>
            <a:r>
              <a:rPr spc="-5" dirty="0"/>
              <a:t>T</a:t>
            </a:r>
            <a:r>
              <a:rPr spc="45" dirty="0"/>
              <a:t> </a:t>
            </a:r>
            <a:r>
              <a:rPr spc="-5" dirty="0"/>
              <a:t>I</a:t>
            </a:r>
            <a:r>
              <a:rPr spc="25" dirty="0"/>
              <a:t> </a:t>
            </a:r>
            <a:r>
              <a:rPr spc="-5" dirty="0"/>
              <a:t>O</a:t>
            </a:r>
            <a:r>
              <a:rPr spc="2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,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5" dirty="0"/>
              <a:t> </a:t>
            </a:r>
            <a:r>
              <a:rPr spc="-5" dirty="0"/>
              <a:t>U</a:t>
            </a:r>
            <a:r>
              <a:rPr spc="4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E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0" dirty="0"/>
              <a:t> </a:t>
            </a:r>
            <a:r>
              <a:rPr spc="-5" dirty="0"/>
              <a:t>S</a:t>
            </a:r>
            <a:r>
              <a:rPr spc="55" dirty="0"/>
              <a:t> </a:t>
            </a:r>
            <a:r>
              <a:rPr spc="-5" dirty="0"/>
              <a:t>B</a:t>
            </a:r>
            <a:r>
              <a:rPr spc="35" dirty="0"/>
              <a:t> </a:t>
            </a:r>
            <a:r>
              <a:rPr spc="-5" dirty="0"/>
              <a:t>Y</a:t>
            </a:r>
            <a:r>
              <a:rPr spc="70" dirty="0"/>
              <a:t> </a:t>
            </a:r>
            <a:r>
              <a:rPr spc="-5" dirty="0"/>
              <a:t>D</a:t>
            </a:r>
            <a:r>
              <a:rPr spc="40" dirty="0"/>
              <a:t> </a:t>
            </a:r>
            <a:r>
              <a:rPr spc="-5" dirty="0"/>
              <a:t>E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0" dirty="0"/>
              <a:t> </a:t>
            </a:r>
            <a:r>
              <a:rPr spc="-5" dirty="0"/>
              <a:t>I</a:t>
            </a:r>
            <a:r>
              <a:rPr spc="35" dirty="0"/>
              <a:t> </a:t>
            </a:r>
            <a:r>
              <a:rPr spc="-5" dirty="0"/>
              <a:t>G</a:t>
            </a:r>
            <a:r>
              <a:rPr spc="35" dirty="0"/>
              <a:t> </a:t>
            </a:r>
            <a:r>
              <a:rPr spc="-5" dirty="0"/>
              <a:t>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494" y="1439672"/>
            <a:ext cx="5194300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403985" algn="l"/>
                <a:tab pos="4342130" algn="l"/>
              </a:tabLst>
            </a:pPr>
            <a:r>
              <a:rPr spc="190" dirty="0"/>
              <a:t>S</a:t>
            </a:r>
            <a:r>
              <a:rPr spc="215" dirty="0"/>
              <a:t>YS</a:t>
            </a:r>
            <a:r>
              <a:rPr spc="245" dirty="0"/>
              <a:t>T</a:t>
            </a:r>
            <a:r>
              <a:rPr spc="240" dirty="0"/>
              <a:t>E</a:t>
            </a:r>
            <a:r>
              <a:rPr spc="-10" dirty="0"/>
              <a:t>M</a:t>
            </a:r>
            <a:r>
              <a:rPr dirty="0"/>
              <a:t>	</a:t>
            </a:r>
            <a:r>
              <a:rPr spc="235" dirty="0"/>
              <a:t>M</a:t>
            </a:r>
            <a:r>
              <a:rPr spc="240" dirty="0"/>
              <a:t>O</a:t>
            </a:r>
            <a:r>
              <a:rPr spc="245" dirty="0"/>
              <a:t>D</a:t>
            </a:r>
            <a:r>
              <a:rPr spc="240" dirty="0"/>
              <a:t>ER</a:t>
            </a:r>
            <a:r>
              <a:rPr spc="235" dirty="0"/>
              <a:t>N</a:t>
            </a:r>
            <a:r>
              <a:rPr spc="250" dirty="0"/>
              <a:t>I</a:t>
            </a:r>
            <a:r>
              <a:rPr spc="220" dirty="0"/>
              <a:t>Z</a:t>
            </a:r>
            <a:r>
              <a:rPr spc="20" dirty="0"/>
              <a:t>A</a:t>
            </a:r>
            <a:r>
              <a:rPr spc="245" dirty="0"/>
              <a:t>T</a:t>
            </a:r>
            <a:r>
              <a:rPr spc="235" dirty="0"/>
              <a:t>I</a:t>
            </a:r>
            <a:r>
              <a:rPr spc="240" dirty="0"/>
              <a:t>O</a:t>
            </a:r>
            <a:r>
              <a:rPr spc="-10" dirty="0"/>
              <a:t>N</a:t>
            </a:r>
            <a:r>
              <a:rPr dirty="0"/>
              <a:t>	</a:t>
            </a:r>
            <a:r>
              <a:rPr spc="245" dirty="0"/>
              <a:t>PL</a:t>
            </a:r>
            <a:r>
              <a:rPr spc="235" dirty="0"/>
              <a:t>A</a:t>
            </a:r>
            <a:r>
              <a:rPr spc="-10" dirty="0"/>
              <a:t>N</a:t>
            </a:r>
          </a:p>
        </p:txBody>
      </p:sp>
      <p:sp>
        <p:nvSpPr>
          <p:cNvPr id="3" name="object 3"/>
          <p:cNvSpPr/>
          <p:nvPr/>
        </p:nvSpPr>
        <p:spPr>
          <a:xfrm>
            <a:off x="4081271" y="6202491"/>
            <a:ext cx="1027176" cy="433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48343" y="1255775"/>
            <a:ext cx="882396" cy="886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9891" y="1921179"/>
            <a:ext cx="6435725" cy="361315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14"/>
              </a:spcBef>
            </a:pPr>
            <a:r>
              <a:rPr sz="2300" b="1" spc="5" dirty="0">
                <a:latin typeface="Calibri"/>
                <a:cs typeface="Calibri"/>
              </a:rPr>
              <a:t>Mobile </a:t>
            </a:r>
            <a:r>
              <a:rPr sz="2300" b="1" spc="-10" dirty="0">
                <a:latin typeface="Calibri"/>
                <a:cs typeface="Calibri"/>
              </a:rPr>
              <a:t>“Pay-by-Plate” </a:t>
            </a:r>
            <a:r>
              <a:rPr sz="2300" b="1" spc="5" dirty="0">
                <a:latin typeface="Calibri"/>
                <a:cs typeface="Calibri"/>
              </a:rPr>
              <a:t>LPR</a:t>
            </a:r>
            <a:r>
              <a:rPr sz="2300" b="1" spc="-5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enforcement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Calibri"/>
              <a:cs typeface="Calibri"/>
            </a:endParaRPr>
          </a:p>
          <a:p>
            <a:pPr marL="390525" indent="-377825">
              <a:lnSpc>
                <a:spcPct val="100000"/>
              </a:lnSpc>
              <a:buFont typeface="Wingdings"/>
              <a:buChar char=""/>
              <a:tabLst>
                <a:tab pos="389890" algn="l"/>
                <a:tab pos="390525" algn="l"/>
              </a:tabLst>
            </a:pPr>
            <a:r>
              <a:rPr sz="2150" spc="-10" dirty="0">
                <a:latin typeface="Calibri"/>
                <a:cs typeface="Calibri"/>
              </a:rPr>
              <a:t>Expanded </a:t>
            </a:r>
            <a:r>
              <a:rPr sz="2150" spc="-15" dirty="0">
                <a:latin typeface="Calibri"/>
                <a:cs typeface="Calibri"/>
              </a:rPr>
              <a:t>enforcement patrol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spc="-15" dirty="0">
                <a:latin typeface="Calibri"/>
                <a:cs typeface="Calibri"/>
              </a:rPr>
              <a:t>coverage/frequency</a:t>
            </a:r>
            <a:endParaRPr sz="2150">
              <a:latin typeface="Calibri"/>
              <a:cs typeface="Calibri"/>
            </a:endParaRPr>
          </a:p>
          <a:p>
            <a:pPr marL="390525" indent="-377825">
              <a:lnSpc>
                <a:spcPts val="2575"/>
              </a:lnSpc>
              <a:buFont typeface="Wingdings"/>
              <a:buChar char=""/>
              <a:tabLst>
                <a:tab pos="389890" algn="l"/>
                <a:tab pos="390525" algn="l"/>
              </a:tabLst>
            </a:pPr>
            <a:r>
              <a:rPr sz="2150" spc="-15" dirty="0">
                <a:latin typeface="Calibri"/>
                <a:cs typeface="Calibri"/>
              </a:rPr>
              <a:t>Potential to </a:t>
            </a:r>
            <a:r>
              <a:rPr sz="2150" spc="-10" dirty="0">
                <a:latin typeface="Calibri"/>
                <a:cs typeface="Calibri"/>
              </a:rPr>
              <a:t>reduce </a:t>
            </a:r>
            <a:r>
              <a:rPr sz="2150" spc="-15" dirty="0">
                <a:latin typeface="Calibri"/>
                <a:cs typeface="Calibri"/>
              </a:rPr>
              <a:t>enforcement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staff</a:t>
            </a:r>
            <a:endParaRPr sz="2150">
              <a:latin typeface="Calibri"/>
              <a:cs typeface="Calibri"/>
            </a:endParaRPr>
          </a:p>
          <a:p>
            <a:pPr marL="390525" indent="-377825">
              <a:lnSpc>
                <a:spcPts val="2575"/>
              </a:lnSpc>
              <a:buFont typeface="Wingdings"/>
              <a:buChar char=""/>
              <a:tabLst>
                <a:tab pos="389890" algn="l"/>
                <a:tab pos="390525" algn="l"/>
              </a:tabLst>
            </a:pPr>
            <a:r>
              <a:rPr sz="2150" spc="-5" dirty="0">
                <a:latin typeface="Calibri"/>
                <a:cs typeface="Calibri"/>
              </a:rPr>
              <a:t>Rapid </a:t>
            </a:r>
            <a:r>
              <a:rPr sz="2150" spc="-15" dirty="0">
                <a:latin typeface="Calibri"/>
                <a:cs typeface="Calibri"/>
              </a:rPr>
              <a:t>transmittals </a:t>
            </a:r>
            <a:r>
              <a:rPr sz="2150" spc="-5" dirty="0">
                <a:latin typeface="Calibri"/>
                <a:cs typeface="Calibri"/>
              </a:rPr>
              <a:t>of </a:t>
            </a:r>
            <a:r>
              <a:rPr sz="2150" spc="-10" dirty="0">
                <a:latin typeface="Calibri"/>
                <a:cs typeface="Calibri"/>
              </a:rPr>
              <a:t>citations </a:t>
            </a:r>
            <a:r>
              <a:rPr sz="2150" spc="-15" dirty="0">
                <a:latin typeface="Calibri"/>
                <a:cs typeface="Calibri"/>
              </a:rPr>
              <a:t>to </a:t>
            </a:r>
            <a:r>
              <a:rPr sz="2150" spc="-10" dirty="0">
                <a:latin typeface="Calibri"/>
                <a:cs typeface="Calibri"/>
              </a:rPr>
              <a:t>processing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entity</a:t>
            </a:r>
            <a:endParaRPr sz="2150">
              <a:latin typeface="Calibri"/>
              <a:cs typeface="Calibri"/>
            </a:endParaRPr>
          </a:p>
          <a:p>
            <a:pPr marL="390525" indent="-377825">
              <a:lnSpc>
                <a:spcPts val="2575"/>
              </a:lnSpc>
              <a:buFont typeface="Wingdings"/>
              <a:buChar char=""/>
              <a:tabLst>
                <a:tab pos="389890" algn="l"/>
                <a:tab pos="390525" algn="l"/>
              </a:tabLst>
            </a:pPr>
            <a:r>
              <a:rPr sz="2150" spc="-5" dirty="0">
                <a:latin typeface="Calibri"/>
                <a:cs typeface="Calibri"/>
              </a:rPr>
              <a:t>Hot </a:t>
            </a:r>
            <a:r>
              <a:rPr sz="2150" spc="-10" dirty="0">
                <a:latin typeface="Calibri"/>
                <a:cs typeface="Calibri"/>
              </a:rPr>
              <a:t>list </a:t>
            </a:r>
            <a:r>
              <a:rPr sz="2150" spc="-15" dirty="0">
                <a:latin typeface="Calibri"/>
                <a:cs typeface="Calibri"/>
              </a:rPr>
              <a:t>plates, </a:t>
            </a:r>
            <a:r>
              <a:rPr sz="2150" spc="-10" dirty="0">
                <a:latin typeface="Calibri"/>
                <a:cs typeface="Calibri"/>
              </a:rPr>
              <a:t>scofflaw </a:t>
            </a:r>
            <a:r>
              <a:rPr sz="2150" spc="-15" dirty="0">
                <a:latin typeface="Calibri"/>
                <a:cs typeface="Calibri"/>
              </a:rPr>
              <a:t>offenders </a:t>
            </a:r>
            <a:r>
              <a:rPr sz="2150" spc="-5" dirty="0">
                <a:latin typeface="Calibri"/>
                <a:cs typeface="Calibri"/>
              </a:rPr>
              <a:t>and </a:t>
            </a:r>
            <a:r>
              <a:rPr sz="2150" spc="-35" dirty="0">
                <a:latin typeface="Calibri"/>
                <a:cs typeface="Calibri"/>
              </a:rPr>
              <a:t>“Amber</a:t>
            </a:r>
            <a:r>
              <a:rPr sz="2150" spc="-40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Alerts”</a:t>
            </a:r>
            <a:endParaRPr sz="2150">
              <a:latin typeface="Calibri"/>
              <a:cs typeface="Calibri"/>
            </a:endParaRPr>
          </a:p>
          <a:p>
            <a:pPr marL="390525" indent="-377825">
              <a:lnSpc>
                <a:spcPts val="2575"/>
              </a:lnSpc>
              <a:buFont typeface="Wingdings"/>
              <a:buChar char=""/>
              <a:tabLst>
                <a:tab pos="389890" algn="l"/>
                <a:tab pos="390525" algn="l"/>
              </a:tabLst>
            </a:pPr>
            <a:r>
              <a:rPr sz="2150" spc="-5" dirty="0">
                <a:latin typeface="Calibri"/>
                <a:cs typeface="Calibri"/>
              </a:rPr>
              <a:t>Full </a:t>
            </a:r>
            <a:r>
              <a:rPr sz="2150" spc="-15" dirty="0">
                <a:latin typeface="Calibri"/>
                <a:cs typeface="Calibri"/>
              </a:rPr>
              <a:t>integration </a:t>
            </a:r>
            <a:r>
              <a:rPr sz="2150" spc="-5" dirty="0">
                <a:latin typeface="Calibri"/>
                <a:cs typeface="Calibri"/>
              </a:rPr>
              <a:t>with </a:t>
            </a:r>
            <a:r>
              <a:rPr sz="2150" spc="-10" dirty="0">
                <a:latin typeface="Calibri"/>
                <a:cs typeface="Calibri"/>
              </a:rPr>
              <a:t>pay-by-phone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service</a:t>
            </a:r>
            <a:endParaRPr sz="2150">
              <a:latin typeface="Calibri"/>
              <a:cs typeface="Calibri"/>
            </a:endParaRPr>
          </a:p>
          <a:p>
            <a:pPr marL="390525" indent="-377825">
              <a:lnSpc>
                <a:spcPts val="2575"/>
              </a:lnSpc>
              <a:buFont typeface="Wingdings"/>
              <a:buChar char=""/>
              <a:tabLst>
                <a:tab pos="389890" algn="l"/>
                <a:tab pos="390525" algn="l"/>
              </a:tabLst>
            </a:pPr>
            <a:r>
              <a:rPr sz="2150" spc="-10" dirty="0">
                <a:latin typeface="Calibri"/>
                <a:cs typeface="Calibri"/>
              </a:rPr>
              <a:t>Digital </a:t>
            </a:r>
            <a:r>
              <a:rPr sz="2150" spc="-5" dirty="0">
                <a:latin typeface="Calibri"/>
                <a:cs typeface="Calibri"/>
              </a:rPr>
              <a:t>chalking of </a:t>
            </a:r>
            <a:r>
              <a:rPr sz="2150" spc="-20" dirty="0">
                <a:latin typeface="Calibri"/>
                <a:cs typeface="Calibri"/>
              </a:rPr>
              <a:t>parked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vehicles</a:t>
            </a:r>
            <a:endParaRPr sz="2150">
              <a:latin typeface="Calibri"/>
              <a:cs typeface="Calibri"/>
            </a:endParaRPr>
          </a:p>
          <a:p>
            <a:pPr marL="390525" indent="-377825">
              <a:lnSpc>
                <a:spcPts val="2575"/>
              </a:lnSpc>
              <a:buFont typeface="Wingdings"/>
              <a:buChar char=""/>
              <a:tabLst>
                <a:tab pos="389890" algn="l"/>
                <a:tab pos="390525" algn="l"/>
              </a:tabLst>
            </a:pPr>
            <a:r>
              <a:rPr sz="2150" spc="-15" dirty="0">
                <a:latin typeface="Calibri"/>
                <a:cs typeface="Calibri"/>
              </a:rPr>
              <a:t>Recognizes </a:t>
            </a:r>
            <a:r>
              <a:rPr sz="2150" dirty="0">
                <a:latin typeface="Calibri"/>
                <a:cs typeface="Calibri"/>
              </a:rPr>
              <a:t>VIP </a:t>
            </a:r>
            <a:r>
              <a:rPr sz="2150" spc="-5" dirty="0">
                <a:latin typeface="Calibri"/>
                <a:cs typeface="Calibri"/>
              </a:rPr>
              <a:t>and virtual permits in </a:t>
            </a:r>
            <a:r>
              <a:rPr sz="2150" spc="-10" dirty="0">
                <a:latin typeface="Calibri"/>
                <a:cs typeface="Calibri"/>
              </a:rPr>
              <a:t>designated</a:t>
            </a:r>
            <a:r>
              <a:rPr sz="2150" spc="-70" dirty="0">
                <a:latin typeface="Calibri"/>
                <a:cs typeface="Calibri"/>
              </a:rPr>
              <a:t> </a:t>
            </a:r>
            <a:r>
              <a:rPr sz="2150" spc="-15" dirty="0">
                <a:latin typeface="Calibri"/>
                <a:cs typeface="Calibri"/>
              </a:rPr>
              <a:t>zones</a:t>
            </a:r>
            <a:endParaRPr sz="2150">
              <a:latin typeface="Calibri"/>
              <a:cs typeface="Calibri"/>
            </a:endParaRPr>
          </a:p>
          <a:p>
            <a:pPr marL="390525" indent="-377825">
              <a:lnSpc>
                <a:spcPts val="2575"/>
              </a:lnSpc>
              <a:buFont typeface="Wingdings"/>
              <a:buChar char=""/>
              <a:tabLst>
                <a:tab pos="389890" algn="l"/>
                <a:tab pos="390525" algn="l"/>
              </a:tabLst>
            </a:pPr>
            <a:r>
              <a:rPr sz="2150" spc="-10" dirty="0">
                <a:latin typeface="Calibri"/>
                <a:cs typeface="Calibri"/>
              </a:rPr>
              <a:t>Violation </a:t>
            </a:r>
            <a:r>
              <a:rPr sz="2150" spc="-5" dirty="0">
                <a:latin typeface="Calibri"/>
                <a:cs typeface="Calibri"/>
              </a:rPr>
              <a:t>mapping </a:t>
            </a:r>
            <a:r>
              <a:rPr sz="2150" spc="-10" dirty="0">
                <a:latin typeface="Calibri"/>
                <a:cs typeface="Calibri"/>
              </a:rPr>
              <a:t>by </a:t>
            </a:r>
            <a:r>
              <a:rPr sz="2150" spc="-5" dirty="0">
                <a:latin typeface="Calibri"/>
                <a:cs typeface="Calibri"/>
              </a:rPr>
              <a:t>block, </a:t>
            </a:r>
            <a:r>
              <a:rPr sz="2150" spc="-15" dirty="0">
                <a:latin typeface="Calibri"/>
                <a:cs typeface="Calibri"/>
              </a:rPr>
              <a:t>zone </a:t>
            </a:r>
            <a:r>
              <a:rPr sz="2150" spc="-5" dirty="0">
                <a:latin typeface="Calibri"/>
                <a:cs typeface="Calibri"/>
              </a:rPr>
              <a:t>and time of</a:t>
            </a:r>
            <a:r>
              <a:rPr sz="2150" spc="-10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day</a:t>
            </a:r>
            <a:endParaRPr sz="2150">
              <a:latin typeface="Calibri"/>
              <a:cs typeface="Calibri"/>
            </a:endParaRPr>
          </a:p>
          <a:p>
            <a:pPr marL="390525" indent="-377825">
              <a:lnSpc>
                <a:spcPts val="2575"/>
              </a:lnSpc>
              <a:buFont typeface="Wingdings"/>
              <a:buChar char=""/>
              <a:tabLst>
                <a:tab pos="389890" algn="l"/>
                <a:tab pos="390525" algn="l"/>
              </a:tabLst>
            </a:pPr>
            <a:r>
              <a:rPr sz="2150" spc="-15" dirty="0">
                <a:latin typeface="Calibri"/>
                <a:cs typeface="Calibri"/>
              </a:rPr>
              <a:t>Data </a:t>
            </a:r>
            <a:r>
              <a:rPr sz="2150" spc="-10" dirty="0">
                <a:latin typeface="Calibri"/>
                <a:cs typeface="Calibri"/>
              </a:rPr>
              <a:t>collection </a:t>
            </a:r>
            <a:r>
              <a:rPr sz="2150" spc="-5" dirty="0">
                <a:latin typeface="Calibri"/>
                <a:cs typeface="Calibri"/>
              </a:rPr>
              <a:t>on parking </a:t>
            </a:r>
            <a:r>
              <a:rPr sz="2150" spc="-10" dirty="0">
                <a:latin typeface="Calibri"/>
                <a:cs typeface="Calibri"/>
              </a:rPr>
              <a:t>supply/demand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patterns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81088" y="4186428"/>
            <a:ext cx="2695955" cy="16520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90231" y="2624327"/>
            <a:ext cx="2686812" cy="14554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00"/>
              </a:lnSpc>
            </a:pPr>
            <a:r>
              <a:rPr spc="-5" dirty="0"/>
              <a:t>I</a:t>
            </a:r>
            <a:r>
              <a:rPr spc="3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5" dirty="0"/>
              <a:t> </a:t>
            </a:r>
            <a:r>
              <a:rPr spc="-5" dirty="0"/>
              <a:t>V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25" dirty="0"/>
              <a:t> </a:t>
            </a:r>
            <a:r>
              <a:rPr spc="-5" dirty="0"/>
              <a:t>T</a:t>
            </a:r>
            <a:r>
              <a:rPr spc="35" dirty="0"/>
              <a:t> </a:t>
            </a:r>
            <a:r>
              <a:rPr spc="-5" dirty="0"/>
              <a:t>I</a:t>
            </a:r>
            <a:r>
              <a:rPr spc="25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N</a:t>
            </a:r>
            <a:r>
              <a:rPr spc="40" dirty="0"/>
              <a:t> </a:t>
            </a:r>
            <a:r>
              <a:rPr spc="-5" dirty="0"/>
              <a:t>T</a:t>
            </a:r>
            <a:r>
              <a:rPr spc="40" dirty="0"/>
              <a:t> </a:t>
            </a:r>
            <a:r>
              <a:rPr spc="-5" dirty="0"/>
              <a:t>H</a:t>
            </a:r>
            <a:r>
              <a:rPr spc="35" dirty="0"/>
              <a:t> </a:t>
            </a:r>
            <a:r>
              <a:rPr spc="-5" dirty="0"/>
              <a:t>R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U</a:t>
            </a:r>
            <a:r>
              <a:rPr spc="40" dirty="0"/>
              <a:t> </a:t>
            </a:r>
            <a:r>
              <a:rPr spc="-5" dirty="0"/>
              <a:t>G</a:t>
            </a:r>
            <a:r>
              <a:rPr spc="30" dirty="0"/>
              <a:t> </a:t>
            </a:r>
            <a:r>
              <a:rPr spc="-5" dirty="0"/>
              <a:t>H</a:t>
            </a:r>
            <a:r>
              <a:rPr spc="4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L</a:t>
            </a:r>
            <a:r>
              <a:rPr spc="30" dirty="0"/>
              <a:t> </a:t>
            </a:r>
            <a:r>
              <a:rPr spc="-5" dirty="0"/>
              <a:t>L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40" dirty="0"/>
              <a:t> </a:t>
            </a:r>
            <a:r>
              <a:rPr spc="-5" dirty="0"/>
              <a:t>B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5" dirty="0"/>
              <a:t> </a:t>
            </a:r>
            <a:r>
              <a:rPr spc="-5" dirty="0"/>
              <a:t>R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25" dirty="0"/>
              <a:t> </a:t>
            </a:r>
            <a:r>
              <a:rPr spc="-5" dirty="0"/>
              <a:t>T</a:t>
            </a:r>
            <a:r>
              <a:rPr spc="45" dirty="0"/>
              <a:t> </a:t>
            </a:r>
            <a:r>
              <a:rPr spc="-5" dirty="0"/>
              <a:t>I</a:t>
            </a:r>
            <a:r>
              <a:rPr spc="25" dirty="0"/>
              <a:t> </a:t>
            </a:r>
            <a:r>
              <a:rPr spc="-5" dirty="0"/>
              <a:t>O</a:t>
            </a:r>
            <a:r>
              <a:rPr spc="2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,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5" dirty="0"/>
              <a:t> </a:t>
            </a:r>
            <a:r>
              <a:rPr spc="-5" dirty="0"/>
              <a:t>U</a:t>
            </a:r>
            <a:r>
              <a:rPr spc="4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E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0" dirty="0"/>
              <a:t> </a:t>
            </a:r>
            <a:r>
              <a:rPr spc="-5" dirty="0"/>
              <a:t>S</a:t>
            </a:r>
            <a:r>
              <a:rPr spc="55" dirty="0"/>
              <a:t> </a:t>
            </a:r>
            <a:r>
              <a:rPr spc="-5" dirty="0"/>
              <a:t>B</a:t>
            </a:r>
            <a:r>
              <a:rPr spc="35" dirty="0"/>
              <a:t> </a:t>
            </a:r>
            <a:r>
              <a:rPr spc="-5" dirty="0"/>
              <a:t>Y</a:t>
            </a:r>
            <a:r>
              <a:rPr spc="70" dirty="0"/>
              <a:t> </a:t>
            </a:r>
            <a:r>
              <a:rPr spc="-5" dirty="0"/>
              <a:t>D</a:t>
            </a:r>
            <a:r>
              <a:rPr spc="40" dirty="0"/>
              <a:t> </a:t>
            </a:r>
            <a:r>
              <a:rPr spc="-5" dirty="0"/>
              <a:t>E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0" dirty="0"/>
              <a:t> </a:t>
            </a:r>
            <a:r>
              <a:rPr spc="-5" dirty="0"/>
              <a:t>I</a:t>
            </a:r>
            <a:r>
              <a:rPr spc="35" dirty="0"/>
              <a:t> </a:t>
            </a:r>
            <a:r>
              <a:rPr spc="-5" dirty="0"/>
              <a:t>G</a:t>
            </a:r>
            <a:r>
              <a:rPr spc="35" dirty="0"/>
              <a:t> </a:t>
            </a:r>
            <a:r>
              <a:rPr spc="-5" dirty="0"/>
              <a:t>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403985" algn="l"/>
                <a:tab pos="4342130" algn="l"/>
              </a:tabLst>
            </a:pPr>
            <a:r>
              <a:rPr spc="190" dirty="0"/>
              <a:t>S</a:t>
            </a:r>
            <a:r>
              <a:rPr spc="215" dirty="0"/>
              <a:t>YS</a:t>
            </a:r>
            <a:r>
              <a:rPr spc="245" dirty="0"/>
              <a:t>T</a:t>
            </a:r>
            <a:r>
              <a:rPr spc="240" dirty="0"/>
              <a:t>E</a:t>
            </a:r>
            <a:r>
              <a:rPr spc="-10" dirty="0"/>
              <a:t>M</a:t>
            </a:r>
            <a:r>
              <a:rPr dirty="0"/>
              <a:t>	</a:t>
            </a:r>
            <a:r>
              <a:rPr spc="235" dirty="0"/>
              <a:t>M</a:t>
            </a:r>
            <a:r>
              <a:rPr spc="240" dirty="0"/>
              <a:t>O</a:t>
            </a:r>
            <a:r>
              <a:rPr spc="245" dirty="0"/>
              <a:t>D</a:t>
            </a:r>
            <a:r>
              <a:rPr spc="240" dirty="0"/>
              <a:t>ER</a:t>
            </a:r>
            <a:r>
              <a:rPr spc="235" dirty="0"/>
              <a:t>N</a:t>
            </a:r>
            <a:r>
              <a:rPr spc="250" dirty="0"/>
              <a:t>I</a:t>
            </a:r>
            <a:r>
              <a:rPr spc="220" dirty="0"/>
              <a:t>Z</a:t>
            </a:r>
            <a:r>
              <a:rPr spc="20" dirty="0"/>
              <a:t>A</a:t>
            </a:r>
            <a:r>
              <a:rPr spc="245" dirty="0"/>
              <a:t>T</a:t>
            </a:r>
            <a:r>
              <a:rPr spc="235" dirty="0"/>
              <a:t>I</a:t>
            </a:r>
            <a:r>
              <a:rPr spc="240" dirty="0"/>
              <a:t>O</a:t>
            </a:r>
            <a:r>
              <a:rPr spc="-10" dirty="0"/>
              <a:t>N</a:t>
            </a:r>
            <a:r>
              <a:rPr dirty="0"/>
              <a:t>	</a:t>
            </a:r>
            <a:r>
              <a:rPr spc="245" dirty="0"/>
              <a:t>PL</a:t>
            </a:r>
            <a:r>
              <a:rPr spc="235" dirty="0"/>
              <a:t>A</a:t>
            </a:r>
            <a:r>
              <a:rPr spc="-10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4682" y="1830606"/>
            <a:ext cx="8790305" cy="429196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2300" b="1" spc="-5" dirty="0">
                <a:latin typeface="Calibri"/>
                <a:cs typeface="Calibri"/>
              </a:rPr>
              <a:t>Programmatic </a:t>
            </a:r>
            <a:r>
              <a:rPr sz="2300" b="1" spc="5" dirty="0">
                <a:latin typeface="Calibri"/>
                <a:cs typeface="Calibri"/>
              </a:rPr>
              <a:t>and </a:t>
            </a:r>
            <a:r>
              <a:rPr sz="2300" b="1" spc="-5" dirty="0">
                <a:latin typeface="Calibri"/>
                <a:cs typeface="Calibri"/>
              </a:rPr>
              <a:t>Regulatory</a:t>
            </a:r>
            <a:r>
              <a:rPr sz="2300" b="1" spc="-6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Changes:</a:t>
            </a:r>
            <a:endParaRPr sz="230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465"/>
              </a:spcBef>
            </a:pPr>
            <a:r>
              <a:rPr sz="2150" b="1" i="1" spc="-10" dirty="0">
                <a:latin typeface="Calibri"/>
                <a:cs typeface="Calibri"/>
              </a:rPr>
              <a:t>Strongly</a:t>
            </a:r>
            <a:r>
              <a:rPr sz="2150" b="1" i="1" spc="10" dirty="0">
                <a:latin typeface="Calibri"/>
                <a:cs typeface="Calibri"/>
              </a:rPr>
              <a:t> </a:t>
            </a:r>
            <a:r>
              <a:rPr sz="2150" b="1" i="1" spc="-15" dirty="0">
                <a:latin typeface="Calibri"/>
                <a:cs typeface="Calibri"/>
              </a:rPr>
              <a:t>Recommended:</a:t>
            </a:r>
            <a:endParaRPr sz="2150">
              <a:latin typeface="Calibri"/>
              <a:cs typeface="Calibri"/>
            </a:endParaRPr>
          </a:p>
          <a:p>
            <a:pPr marL="404495" indent="-379095">
              <a:lnSpc>
                <a:spcPct val="100000"/>
              </a:lnSpc>
              <a:spcBef>
                <a:spcPts val="505"/>
              </a:spcBef>
              <a:buFont typeface="Wingdings"/>
              <a:buChar char=""/>
              <a:tabLst>
                <a:tab pos="403860" algn="l"/>
                <a:tab pos="405130" algn="l"/>
              </a:tabLst>
            </a:pPr>
            <a:r>
              <a:rPr sz="2100" spc="-10" dirty="0">
                <a:latin typeface="Calibri"/>
                <a:cs typeface="Calibri"/>
              </a:rPr>
              <a:t>Change to </a:t>
            </a:r>
            <a:r>
              <a:rPr sz="2100" spc="-15" dirty="0">
                <a:latin typeface="Calibri"/>
                <a:cs typeface="Calibri"/>
              </a:rPr>
              <a:t>“Pay-by-Plate” </a:t>
            </a:r>
            <a:r>
              <a:rPr sz="2100" spc="-20" dirty="0">
                <a:latin typeface="Calibri"/>
                <a:cs typeface="Calibri"/>
              </a:rPr>
              <a:t>for </a:t>
            </a:r>
            <a:r>
              <a:rPr sz="2100" spc="-5" dirty="0">
                <a:latin typeface="Calibri"/>
                <a:cs typeface="Calibri"/>
              </a:rPr>
              <a:t>transaction </a:t>
            </a:r>
            <a:r>
              <a:rPr sz="2100" spc="-10" dirty="0">
                <a:latin typeface="Calibri"/>
                <a:cs typeface="Calibri"/>
              </a:rPr>
              <a:t>processing </a:t>
            </a:r>
            <a:r>
              <a:rPr sz="2100" dirty="0">
                <a:latin typeface="Calibri"/>
                <a:cs typeface="Calibri"/>
              </a:rPr>
              <a:t>and</a:t>
            </a:r>
            <a:r>
              <a:rPr sz="2100" spc="14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enforcement</a:t>
            </a:r>
            <a:endParaRPr sz="2100">
              <a:latin typeface="Calibri"/>
              <a:cs typeface="Calibri"/>
            </a:endParaRPr>
          </a:p>
          <a:p>
            <a:pPr marL="404495" indent="-379095">
              <a:lnSpc>
                <a:spcPct val="100000"/>
              </a:lnSpc>
              <a:spcBef>
                <a:spcPts val="540"/>
              </a:spcBef>
              <a:buFont typeface="Wingdings"/>
              <a:buChar char=""/>
              <a:tabLst>
                <a:tab pos="403860" algn="l"/>
                <a:tab pos="405130" algn="l"/>
              </a:tabLst>
            </a:pPr>
            <a:r>
              <a:rPr sz="2100" spc="-10" dirty="0">
                <a:latin typeface="Calibri"/>
                <a:cs typeface="Calibri"/>
              </a:rPr>
              <a:t>System-Wide </a:t>
            </a:r>
            <a:r>
              <a:rPr sz="2100" spc="-15" dirty="0">
                <a:latin typeface="Calibri"/>
                <a:cs typeface="Calibri"/>
              </a:rPr>
              <a:t>Rate </a:t>
            </a:r>
            <a:r>
              <a:rPr sz="2100" spc="-5" dirty="0">
                <a:latin typeface="Calibri"/>
                <a:cs typeface="Calibri"/>
              </a:rPr>
              <a:t>Increase </a:t>
            </a:r>
            <a:r>
              <a:rPr sz="1950" i="1" spc="10" dirty="0">
                <a:latin typeface="Calibri"/>
                <a:cs typeface="Calibri"/>
              </a:rPr>
              <a:t>($1.00 and $1.50 </a:t>
            </a:r>
            <a:r>
              <a:rPr sz="1950" i="1" dirty="0">
                <a:latin typeface="Calibri"/>
                <a:cs typeface="Calibri"/>
              </a:rPr>
              <a:t>Per</a:t>
            </a:r>
            <a:r>
              <a:rPr sz="1950" i="1" spc="-5" dirty="0">
                <a:latin typeface="Calibri"/>
                <a:cs typeface="Calibri"/>
              </a:rPr>
              <a:t> </a:t>
            </a:r>
            <a:r>
              <a:rPr sz="1950" i="1" spc="10" dirty="0">
                <a:latin typeface="Calibri"/>
                <a:cs typeface="Calibri"/>
              </a:rPr>
              <a:t>hour)</a:t>
            </a:r>
            <a:endParaRPr sz="1950">
              <a:latin typeface="Calibri"/>
              <a:cs typeface="Calibri"/>
            </a:endParaRPr>
          </a:p>
          <a:p>
            <a:pPr marL="404495" indent="-379095">
              <a:lnSpc>
                <a:spcPct val="100000"/>
              </a:lnSpc>
              <a:spcBef>
                <a:spcPts val="505"/>
              </a:spcBef>
              <a:buFont typeface="Wingdings"/>
              <a:buChar char=""/>
              <a:tabLst>
                <a:tab pos="403860" algn="l"/>
                <a:tab pos="405130" algn="l"/>
              </a:tabLst>
            </a:pPr>
            <a:r>
              <a:rPr sz="2100" spc="-5" dirty="0">
                <a:latin typeface="Calibri"/>
                <a:cs typeface="Calibri"/>
              </a:rPr>
              <a:t>Expansion of paid parking </a:t>
            </a:r>
            <a:r>
              <a:rPr sz="2100" spc="-15" dirty="0">
                <a:latin typeface="Calibri"/>
                <a:cs typeface="Calibri"/>
              </a:rPr>
              <a:t>into </a:t>
            </a:r>
            <a:r>
              <a:rPr sz="2100" spc="-10" dirty="0">
                <a:latin typeface="Calibri"/>
                <a:cs typeface="Calibri"/>
              </a:rPr>
              <a:t>new </a:t>
            </a:r>
            <a:r>
              <a:rPr sz="2100" spc="-5" dirty="0">
                <a:latin typeface="Calibri"/>
                <a:cs typeface="Calibri"/>
              </a:rPr>
              <a:t>high demand</a:t>
            </a:r>
            <a:r>
              <a:rPr sz="2100" spc="1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areas</a:t>
            </a:r>
            <a:endParaRPr sz="2100">
              <a:latin typeface="Calibri"/>
              <a:cs typeface="Calibri"/>
            </a:endParaRPr>
          </a:p>
          <a:p>
            <a:pPr marL="404495" indent="-379095">
              <a:lnSpc>
                <a:spcPct val="100000"/>
              </a:lnSpc>
              <a:spcBef>
                <a:spcPts val="505"/>
              </a:spcBef>
              <a:buFont typeface="Wingdings"/>
              <a:buChar char=""/>
              <a:tabLst>
                <a:tab pos="403860" algn="l"/>
                <a:tab pos="405130" algn="l"/>
              </a:tabLst>
            </a:pPr>
            <a:r>
              <a:rPr sz="2100" spc="-10" dirty="0">
                <a:latin typeface="Calibri"/>
                <a:cs typeface="Calibri"/>
              </a:rPr>
              <a:t>Establish more locations where </a:t>
            </a:r>
            <a:r>
              <a:rPr sz="2100" spc="-5" dirty="0">
                <a:latin typeface="Calibri"/>
                <a:cs typeface="Calibri"/>
              </a:rPr>
              <a:t>4-hour parking </a:t>
            </a:r>
            <a:r>
              <a:rPr sz="2100" dirty="0">
                <a:latin typeface="Calibri"/>
                <a:cs typeface="Calibri"/>
              </a:rPr>
              <a:t>time </a:t>
            </a:r>
            <a:r>
              <a:rPr sz="2100" spc="-5" dirty="0">
                <a:latin typeface="Calibri"/>
                <a:cs typeface="Calibri"/>
              </a:rPr>
              <a:t>limits </a:t>
            </a:r>
            <a:r>
              <a:rPr sz="2100" spc="-10" dirty="0">
                <a:latin typeface="Calibri"/>
                <a:cs typeface="Calibri"/>
              </a:rPr>
              <a:t>are allowed </a:t>
            </a:r>
            <a:r>
              <a:rPr sz="2100" spc="-5" dirty="0">
                <a:latin typeface="Calibri"/>
                <a:cs typeface="Calibri"/>
              </a:rPr>
              <a:t>in</a:t>
            </a:r>
            <a:r>
              <a:rPr sz="2100" spc="28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CBD</a:t>
            </a:r>
            <a:endParaRPr sz="2100">
              <a:latin typeface="Calibri"/>
              <a:cs typeface="Calibri"/>
            </a:endParaRPr>
          </a:p>
          <a:p>
            <a:pPr marL="404495" indent="-379095">
              <a:lnSpc>
                <a:spcPct val="100000"/>
              </a:lnSpc>
              <a:spcBef>
                <a:spcPts val="515"/>
              </a:spcBef>
              <a:buFont typeface="Wingdings"/>
              <a:buChar char=""/>
              <a:tabLst>
                <a:tab pos="403860" algn="l"/>
                <a:tab pos="405130" algn="l"/>
              </a:tabLst>
            </a:pPr>
            <a:r>
              <a:rPr sz="2100" dirty="0">
                <a:latin typeface="Calibri"/>
                <a:cs typeface="Calibri"/>
              </a:rPr>
              <a:t>“Virtual </a:t>
            </a:r>
            <a:r>
              <a:rPr sz="2100" spc="-10" dirty="0">
                <a:latin typeface="Calibri"/>
                <a:cs typeface="Calibri"/>
              </a:rPr>
              <a:t>Permits” </a:t>
            </a:r>
            <a:r>
              <a:rPr sz="2100" spc="-15" dirty="0">
                <a:latin typeface="Calibri"/>
                <a:cs typeface="Calibri"/>
              </a:rPr>
              <a:t>linked </a:t>
            </a:r>
            <a:r>
              <a:rPr sz="2100" spc="-10" dirty="0">
                <a:latin typeface="Calibri"/>
                <a:cs typeface="Calibri"/>
              </a:rPr>
              <a:t>to resident permitholder’s </a:t>
            </a:r>
            <a:r>
              <a:rPr sz="2100" spc="-5" dirty="0">
                <a:latin typeface="Calibri"/>
                <a:cs typeface="Calibri"/>
              </a:rPr>
              <a:t>vehicle license</a:t>
            </a:r>
            <a:r>
              <a:rPr sz="2100" spc="2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plate.</a:t>
            </a:r>
            <a:endParaRPr sz="210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480"/>
              </a:spcBef>
            </a:pPr>
            <a:r>
              <a:rPr sz="2150" b="1" i="1" spc="-10" dirty="0">
                <a:latin typeface="Calibri"/>
                <a:cs typeface="Calibri"/>
              </a:rPr>
              <a:t>Strongly</a:t>
            </a:r>
            <a:r>
              <a:rPr sz="2150" b="1" i="1" spc="10" dirty="0">
                <a:latin typeface="Calibri"/>
                <a:cs typeface="Calibri"/>
              </a:rPr>
              <a:t> </a:t>
            </a:r>
            <a:r>
              <a:rPr sz="2150" b="1" i="1" spc="-15" dirty="0">
                <a:latin typeface="Calibri"/>
                <a:cs typeface="Calibri"/>
              </a:rPr>
              <a:t>Suggested:</a:t>
            </a:r>
            <a:endParaRPr sz="2150">
              <a:latin typeface="Calibri"/>
              <a:cs typeface="Calibri"/>
            </a:endParaRPr>
          </a:p>
          <a:p>
            <a:pPr marL="404495" indent="-379095">
              <a:lnSpc>
                <a:spcPct val="100000"/>
              </a:lnSpc>
              <a:spcBef>
                <a:spcPts val="505"/>
              </a:spcBef>
              <a:buFont typeface="Wingdings"/>
              <a:buChar char=""/>
              <a:tabLst>
                <a:tab pos="403860" algn="l"/>
                <a:tab pos="405130" algn="l"/>
              </a:tabLst>
            </a:pPr>
            <a:r>
              <a:rPr sz="2100" spc="-10" dirty="0">
                <a:latin typeface="Calibri"/>
                <a:cs typeface="Calibri"/>
              </a:rPr>
              <a:t>Authorize </a:t>
            </a:r>
            <a:r>
              <a:rPr sz="2100" dirty="0">
                <a:latin typeface="Calibri"/>
                <a:cs typeface="Calibri"/>
              </a:rPr>
              <a:t>the </a:t>
            </a:r>
            <a:r>
              <a:rPr sz="2100" spc="-10" dirty="0">
                <a:latin typeface="Calibri"/>
                <a:cs typeface="Calibri"/>
              </a:rPr>
              <a:t>establishment </a:t>
            </a:r>
            <a:r>
              <a:rPr sz="2100" spc="-5" dirty="0">
                <a:latin typeface="Calibri"/>
                <a:cs typeface="Calibri"/>
              </a:rPr>
              <a:t>of </a:t>
            </a:r>
            <a:r>
              <a:rPr sz="2100" spc="-10" dirty="0">
                <a:latin typeface="Calibri"/>
                <a:cs typeface="Calibri"/>
              </a:rPr>
              <a:t>“Pay-by-Phone </a:t>
            </a:r>
            <a:r>
              <a:rPr sz="2100" spc="5" dirty="0">
                <a:latin typeface="Calibri"/>
                <a:cs typeface="Calibri"/>
              </a:rPr>
              <a:t>Only” </a:t>
            </a:r>
            <a:r>
              <a:rPr sz="2100" spc="-10" dirty="0">
                <a:latin typeface="Calibri"/>
                <a:cs typeface="Calibri"/>
              </a:rPr>
              <a:t>On-Street Parking</a:t>
            </a:r>
            <a:r>
              <a:rPr sz="2100" spc="18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Zones</a:t>
            </a:r>
            <a:endParaRPr sz="2100">
              <a:latin typeface="Calibri"/>
              <a:cs typeface="Calibri"/>
            </a:endParaRPr>
          </a:p>
          <a:p>
            <a:pPr marL="404495" indent="-379095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403860" algn="l"/>
                <a:tab pos="405130" algn="l"/>
              </a:tabLst>
            </a:pPr>
            <a:r>
              <a:rPr sz="2100" spc="-5" dirty="0">
                <a:latin typeface="Calibri"/>
                <a:cs typeface="Calibri"/>
              </a:rPr>
              <a:t>Extend </a:t>
            </a:r>
            <a:r>
              <a:rPr sz="2100" spc="-15" dirty="0">
                <a:latin typeface="Calibri"/>
                <a:cs typeface="Calibri"/>
              </a:rPr>
              <a:t>enforcement </a:t>
            </a:r>
            <a:r>
              <a:rPr sz="2100" dirty="0">
                <a:latin typeface="Calibri"/>
                <a:cs typeface="Calibri"/>
              </a:rPr>
              <a:t>and </a:t>
            </a:r>
            <a:r>
              <a:rPr sz="2100" spc="-10" dirty="0">
                <a:latin typeface="Calibri"/>
                <a:cs typeface="Calibri"/>
              </a:rPr>
              <a:t>timeframe </a:t>
            </a:r>
            <a:r>
              <a:rPr sz="2100" spc="-20" dirty="0">
                <a:latin typeface="Calibri"/>
                <a:cs typeface="Calibri"/>
              </a:rPr>
              <a:t>for </a:t>
            </a:r>
            <a:r>
              <a:rPr sz="2100" spc="-5" dirty="0">
                <a:latin typeface="Calibri"/>
                <a:cs typeface="Calibri"/>
              </a:rPr>
              <a:t>paid parking</a:t>
            </a:r>
            <a:r>
              <a:rPr sz="2100" spc="170" dirty="0">
                <a:latin typeface="Calibri"/>
                <a:cs typeface="Calibri"/>
              </a:rPr>
              <a:t> </a:t>
            </a:r>
            <a:r>
              <a:rPr sz="2100" i="1" spc="-5" dirty="0">
                <a:latin typeface="Calibri"/>
                <a:cs typeface="Calibri"/>
              </a:rPr>
              <a:t>(Fridays/Saturdays)</a:t>
            </a:r>
            <a:endParaRPr sz="2100">
              <a:latin typeface="Calibri"/>
              <a:cs typeface="Calibri"/>
            </a:endParaRPr>
          </a:p>
          <a:p>
            <a:pPr marL="404495" indent="-379095">
              <a:lnSpc>
                <a:spcPct val="100000"/>
              </a:lnSpc>
              <a:spcBef>
                <a:spcPts val="505"/>
              </a:spcBef>
              <a:buFont typeface="Wingdings"/>
              <a:buChar char=""/>
              <a:tabLst>
                <a:tab pos="403860" algn="l"/>
                <a:tab pos="405130" algn="l"/>
              </a:tabLst>
            </a:pPr>
            <a:r>
              <a:rPr sz="2100" spc="-5" dirty="0">
                <a:latin typeface="Calibri"/>
                <a:cs typeface="Calibri"/>
              </a:rPr>
              <a:t>“Special </a:t>
            </a:r>
            <a:r>
              <a:rPr sz="2100" spc="-25" dirty="0">
                <a:latin typeface="Calibri"/>
                <a:cs typeface="Calibri"/>
              </a:rPr>
              <a:t>Event </a:t>
            </a:r>
            <a:r>
              <a:rPr sz="2100" spc="-10" dirty="0">
                <a:latin typeface="Calibri"/>
                <a:cs typeface="Calibri"/>
              </a:rPr>
              <a:t>Parking Zones” </a:t>
            </a:r>
            <a:r>
              <a:rPr sz="2100" dirty="0">
                <a:latin typeface="Calibri"/>
                <a:cs typeface="Calibri"/>
              </a:rPr>
              <a:t>with </a:t>
            </a:r>
            <a:r>
              <a:rPr sz="2100" spc="-10" dirty="0">
                <a:latin typeface="Calibri"/>
                <a:cs typeface="Calibri"/>
              </a:rPr>
              <a:t>flat </a:t>
            </a:r>
            <a:r>
              <a:rPr sz="2100" spc="-20" dirty="0">
                <a:latin typeface="Calibri"/>
                <a:cs typeface="Calibri"/>
              </a:rPr>
              <a:t>rates </a:t>
            </a:r>
            <a:r>
              <a:rPr sz="2100" spc="-5" dirty="0">
                <a:latin typeface="Calibri"/>
                <a:cs typeface="Calibri"/>
              </a:rPr>
              <a:t>in </a:t>
            </a:r>
            <a:r>
              <a:rPr sz="2100" dirty="0">
                <a:latin typeface="Calibri"/>
                <a:cs typeface="Calibri"/>
              </a:rPr>
              <a:t>the </a:t>
            </a:r>
            <a:r>
              <a:rPr sz="2100" spc="-15" dirty="0">
                <a:latin typeface="Calibri"/>
                <a:cs typeface="Calibri"/>
              </a:rPr>
              <a:t>range </a:t>
            </a:r>
            <a:r>
              <a:rPr sz="2100" spc="-5" dirty="0">
                <a:latin typeface="Calibri"/>
                <a:cs typeface="Calibri"/>
              </a:rPr>
              <a:t>of </a:t>
            </a:r>
            <a:r>
              <a:rPr sz="2100" dirty="0">
                <a:latin typeface="Calibri"/>
                <a:cs typeface="Calibri"/>
              </a:rPr>
              <a:t>$10.00 </a:t>
            </a:r>
            <a:r>
              <a:rPr sz="2100" spc="-10" dirty="0">
                <a:latin typeface="Calibri"/>
                <a:cs typeface="Calibri"/>
              </a:rPr>
              <a:t>to</a:t>
            </a:r>
            <a:r>
              <a:rPr sz="2100" spc="18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$25.00.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81271" y="6202491"/>
            <a:ext cx="1027176" cy="433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48343" y="1255775"/>
            <a:ext cx="882396" cy="886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00"/>
              </a:lnSpc>
            </a:pPr>
            <a:r>
              <a:rPr spc="-5" dirty="0"/>
              <a:t>I</a:t>
            </a:r>
            <a:r>
              <a:rPr spc="3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5" dirty="0"/>
              <a:t> </a:t>
            </a:r>
            <a:r>
              <a:rPr spc="-5" dirty="0"/>
              <a:t>V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25" dirty="0"/>
              <a:t> </a:t>
            </a:r>
            <a:r>
              <a:rPr spc="-5" dirty="0"/>
              <a:t>T</a:t>
            </a:r>
            <a:r>
              <a:rPr spc="35" dirty="0"/>
              <a:t> </a:t>
            </a:r>
            <a:r>
              <a:rPr spc="-5" dirty="0"/>
              <a:t>I</a:t>
            </a:r>
            <a:r>
              <a:rPr spc="25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N</a:t>
            </a:r>
            <a:r>
              <a:rPr spc="40" dirty="0"/>
              <a:t> </a:t>
            </a:r>
            <a:r>
              <a:rPr spc="-5" dirty="0"/>
              <a:t>T</a:t>
            </a:r>
            <a:r>
              <a:rPr spc="40" dirty="0"/>
              <a:t> </a:t>
            </a:r>
            <a:r>
              <a:rPr spc="-5" dirty="0"/>
              <a:t>H</a:t>
            </a:r>
            <a:r>
              <a:rPr spc="35" dirty="0"/>
              <a:t> </a:t>
            </a:r>
            <a:r>
              <a:rPr spc="-5" dirty="0"/>
              <a:t>R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U</a:t>
            </a:r>
            <a:r>
              <a:rPr spc="40" dirty="0"/>
              <a:t> </a:t>
            </a:r>
            <a:r>
              <a:rPr spc="-5" dirty="0"/>
              <a:t>G</a:t>
            </a:r>
            <a:r>
              <a:rPr spc="30" dirty="0"/>
              <a:t> </a:t>
            </a:r>
            <a:r>
              <a:rPr spc="-5" dirty="0"/>
              <a:t>H</a:t>
            </a:r>
            <a:r>
              <a:rPr spc="4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L</a:t>
            </a:r>
            <a:r>
              <a:rPr spc="30" dirty="0"/>
              <a:t> </a:t>
            </a:r>
            <a:r>
              <a:rPr spc="-5" dirty="0"/>
              <a:t>L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40" dirty="0"/>
              <a:t> </a:t>
            </a:r>
            <a:r>
              <a:rPr spc="-5" dirty="0"/>
              <a:t>B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5" dirty="0"/>
              <a:t> </a:t>
            </a:r>
            <a:r>
              <a:rPr spc="-5" dirty="0"/>
              <a:t>R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25" dirty="0"/>
              <a:t> </a:t>
            </a:r>
            <a:r>
              <a:rPr spc="-5" dirty="0"/>
              <a:t>T</a:t>
            </a:r>
            <a:r>
              <a:rPr spc="45" dirty="0"/>
              <a:t> </a:t>
            </a:r>
            <a:r>
              <a:rPr spc="-5" dirty="0"/>
              <a:t>I</a:t>
            </a:r>
            <a:r>
              <a:rPr spc="25" dirty="0"/>
              <a:t> </a:t>
            </a:r>
            <a:r>
              <a:rPr spc="-5" dirty="0"/>
              <a:t>O</a:t>
            </a:r>
            <a:r>
              <a:rPr spc="2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,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5" dirty="0"/>
              <a:t> </a:t>
            </a:r>
            <a:r>
              <a:rPr spc="-5" dirty="0"/>
              <a:t>U</a:t>
            </a:r>
            <a:r>
              <a:rPr spc="4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E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0" dirty="0"/>
              <a:t> </a:t>
            </a:r>
            <a:r>
              <a:rPr spc="-5" dirty="0"/>
              <a:t>S</a:t>
            </a:r>
            <a:r>
              <a:rPr spc="55" dirty="0"/>
              <a:t> </a:t>
            </a:r>
            <a:r>
              <a:rPr spc="-5" dirty="0"/>
              <a:t>B</a:t>
            </a:r>
            <a:r>
              <a:rPr spc="35" dirty="0"/>
              <a:t> </a:t>
            </a:r>
            <a:r>
              <a:rPr spc="-5" dirty="0"/>
              <a:t>Y</a:t>
            </a:r>
            <a:r>
              <a:rPr spc="70" dirty="0"/>
              <a:t> </a:t>
            </a:r>
            <a:r>
              <a:rPr spc="-5" dirty="0"/>
              <a:t>D</a:t>
            </a:r>
            <a:r>
              <a:rPr spc="40" dirty="0"/>
              <a:t> </a:t>
            </a:r>
            <a:r>
              <a:rPr spc="-5" dirty="0"/>
              <a:t>E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0" dirty="0"/>
              <a:t> </a:t>
            </a:r>
            <a:r>
              <a:rPr spc="-5" dirty="0"/>
              <a:t>I</a:t>
            </a:r>
            <a:r>
              <a:rPr spc="35" dirty="0"/>
              <a:t> </a:t>
            </a:r>
            <a:r>
              <a:rPr spc="-5" dirty="0"/>
              <a:t>G</a:t>
            </a:r>
            <a:r>
              <a:rPr spc="35" dirty="0"/>
              <a:t> </a:t>
            </a:r>
            <a:r>
              <a:rPr spc="-5" dirty="0"/>
              <a:t>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2480" y="1404467"/>
            <a:ext cx="5194300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403985" algn="l"/>
                <a:tab pos="4342130" algn="l"/>
              </a:tabLst>
            </a:pPr>
            <a:r>
              <a:rPr spc="190" dirty="0"/>
              <a:t>S</a:t>
            </a:r>
            <a:r>
              <a:rPr spc="215" dirty="0"/>
              <a:t>YS</a:t>
            </a:r>
            <a:r>
              <a:rPr spc="245" dirty="0"/>
              <a:t>T</a:t>
            </a:r>
            <a:r>
              <a:rPr spc="240" dirty="0"/>
              <a:t>E</a:t>
            </a:r>
            <a:r>
              <a:rPr spc="-10" dirty="0"/>
              <a:t>M</a:t>
            </a:r>
            <a:r>
              <a:rPr dirty="0"/>
              <a:t>	</a:t>
            </a:r>
            <a:r>
              <a:rPr spc="235" dirty="0"/>
              <a:t>M</a:t>
            </a:r>
            <a:r>
              <a:rPr spc="240" dirty="0"/>
              <a:t>O</a:t>
            </a:r>
            <a:r>
              <a:rPr spc="245" dirty="0"/>
              <a:t>D</a:t>
            </a:r>
            <a:r>
              <a:rPr spc="240" dirty="0"/>
              <a:t>ER</a:t>
            </a:r>
            <a:r>
              <a:rPr spc="235" dirty="0"/>
              <a:t>N</a:t>
            </a:r>
            <a:r>
              <a:rPr spc="250" dirty="0"/>
              <a:t>I</a:t>
            </a:r>
            <a:r>
              <a:rPr spc="220" dirty="0"/>
              <a:t>Z</a:t>
            </a:r>
            <a:r>
              <a:rPr spc="20" dirty="0"/>
              <a:t>A</a:t>
            </a:r>
            <a:r>
              <a:rPr spc="245" dirty="0"/>
              <a:t>T</a:t>
            </a:r>
            <a:r>
              <a:rPr spc="235" dirty="0"/>
              <a:t>I</a:t>
            </a:r>
            <a:r>
              <a:rPr spc="240" dirty="0"/>
              <a:t>O</a:t>
            </a:r>
            <a:r>
              <a:rPr spc="-10" dirty="0"/>
              <a:t>N</a:t>
            </a:r>
            <a:r>
              <a:rPr dirty="0"/>
              <a:t>	</a:t>
            </a:r>
            <a:r>
              <a:rPr spc="245" dirty="0"/>
              <a:t>PL</a:t>
            </a:r>
            <a:r>
              <a:rPr spc="235" dirty="0"/>
              <a:t>A</a:t>
            </a:r>
            <a:r>
              <a:rPr spc="-10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4682" y="1970005"/>
            <a:ext cx="2723515" cy="3784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300" b="1" dirty="0">
                <a:latin typeface="Calibri"/>
                <a:cs typeface="Calibri"/>
              </a:rPr>
              <a:t>Parking </a:t>
            </a:r>
            <a:r>
              <a:rPr sz="2300" b="1" spc="-5" dirty="0">
                <a:latin typeface="Calibri"/>
                <a:cs typeface="Calibri"/>
              </a:rPr>
              <a:t>Rate</a:t>
            </a:r>
            <a:r>
              <a:rPr sz="2300" b="1" spc="-9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Changes: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81271" y="6202491"/>
            <a:ext cx="1027176" cy="433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48343" y="1255775"/>
            <a:ext cx="882396" cy="886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338491" y="2527211"/>
          <a:ext cx="7279005" cy="3477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2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2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07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9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0549">
                <a:tc rowSpan="2">
                  <a:txBody>
                    <a:bodyPr/>
                    <a:lstStyle/>
                    <a:p>
                      <a:pPr marL="122555" marR="320040">
                        <a:lnSpc>
                          <a:spcPct val="112900"/>
                        </a:lnSpc>
                        <a:spcBef>
                          <a:spcPts val="590"/>
                        </a:spcBef>
                      </a:pPr>
                      <a:r>
                        <a:rPr sz="14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Downtown </a:t>
                      </a:r>
                      <a:r>
                        <a:rPr sz="14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 (CBD) Subareas/  </a:t>
                      </a:r>
                      <a:r>
                        <a:rPr sz="14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Statistical </a:t>
                      </a:r>
                      <a:r>
                        <a:rPr sz="14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Planning </a:t>
                      </a:r>
                      <a:r>
                        <a:rPr sz="14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Area (SPA)  </a:t>
                      </a:r>
                      <a:r>
                        <a:rPr sz="14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Neighborhoods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5B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23825" marR="111125" indent="57785" algn="just">
                        <a:lnSpc>
                          <a:spcPct val="112900"/>
                        </a:lnSpc>
                        <a:spcBef>
                          <a:spcPts val="59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Single  </a:t>
                      </a:r>
                      <a:r>
                        <a:rPr sz="14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Space 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5B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05155" marR="248920" indent="-349250">
                        <a:lnSpc>
                          <a:spcPct val="112799"/>
                        </a:lnSpc>
                        <a:spcBef>
                          <a:spcPts val="265"/>
                        </a:spcBef>
                      </a:pPr>
                      <a:r>
                        <a:rPr sz="14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Current </a:t>
                      </a:r>
                      <a:r>
                        <a:rPr sz="14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System </a:t>
                      </a:r>
                      <a:r>
                        <a:rPr sz="14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Hourly  </a:t>
                      </a:r>
                      <a:r>
                        <a:rPr sz="14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Parking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Rates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5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 marL="97155" marR="89535" indent="-6350" algn="ctr">
                        <a:lnSpc>
                          <a:spcPct val="109200"/>
                        </a:lnSpc>
                        <a:spcBef>
                          <a:spcPts val="965"/>
                        </a:spcBef>
                      </a:pPr>
                      <a:r>
                        <a:rPr sz="13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Proposed 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Average</a:t>
                      </a:r>
                      <a:r>
                        <a:rPr sz="13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Hourly 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Rate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5B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2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5B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5B0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$0.50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54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5B0"/>
                    </a:solidFill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$0.75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5B0"/>
                    </a:solidFill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$1.00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5B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25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5B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202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25" dirty="0">
                          <a:latin typeface="Calibri"/>
                          <a:cs typeface="Calibri"/>
                        </a:rPr>
                        <a:t>CBD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All 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Downtown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b="1" spc="10" dirty="0">
                          <a:latin typeface="Calibri"/>
                          <a:cs typeface="Calibri"/>
                        </a:rPr>
                        <a:t>1,743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25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10" dirty="0">
                          <a:latin typeface="Calibri"/>
                          <a:cs typeface="Calibri"/>
                        </a:rPr>
                        <a:t>31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5" dirty="0">
                          <a:latin typeface="Calibri"/>
                          <a:cs typeface="Calibri"/>
                        </a:rPr>
                        <a:t>367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240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34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67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10" dirty="0">
                          <a:latin typeface="Calibri"/>
                          <a:cs typeface="Calibri"/>
                        </a:rPr>
                        <a:t>$1.50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174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00" spc="20" dirty="0">
                          <a:latin typeface="Calibri"/>
                          <a:cs typeface="Calibri"/>
                        </a:rPr>
                        <a:t>Buckeye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Shaker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Square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00" b="1" spc="10" dirty="0">
                          <a:latin typeface="Calibri"/>
                          <a:cs typeface="Calibri"/>
                        </a:rPr>
                        <a:t>68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254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00" spc="10" dirty="0">
                          <a:latin typeface="Calibri"/>
                          <a:cs typeface="Calibri"/>
                        </a:rPr>
                        <a:t>63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671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00" spc="10" dirty="0">
                          <a:latin typeface="Calibri"/>
                          <a:cs typeface="Calibri"/>
                        </a:rPr>
                        <a:t>$1.00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791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spc="20" dirty="0">
                          <a:latin typeface="Calibri"/>
                          <a:cs typeface="Calibri"/>
                        </a:rPr>
                        <a:t>Central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spc="10" dirty="0">
                          <a:latin typeface="Calibri"/>
                          <a:cs typeface="Calibri"/>
                        </a:rPr>
                        <a:t>102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spc="10" dirty="0">
                          <a:latin typeface="Calibri"/>
                          <a:cs typeface="Calibri"/>
                        </a:rPr>
                        <a:t>86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spc="10" dirty="0">
                          <a:latin typeface="Calibri"/>
                          <a:cs typeface="Calibri"/>
                        </a:rPr>
                        <a:t>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671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spc="10" dirty="0">
                          <a:latin typeface="Calibri"/>
                          <a:cs typeface="Calibri"/>
                        </a:rPr>
                        <a:t>$1.00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792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spc="20" dirty="0">
                          <a:latin typeface="Calibri"/>
                          <a:cs typeface="Calibri"/>
                        </a:rPr>
                        <a:t>Detroit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Shoreway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254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671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spc="10" dirty="0">
                          <a:latin typeface="Calibri"/>
                          <a:cs typeface="Calibri"/>
                        </a:rPr>
                        <a:t>$1.00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791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spc="25" dirty="0">
                          <a:latin typeface="Calibri"/>
                          <a:cs typeface="Calibri"/>
                        </a:rPr>
                        <a:t>Goodrich-Kirkland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Park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spc="10" dirty="0">
                          <a:latin typeface="Calibri"/>
                          <a:cs typeface="Calibri"/>
                        </a:rPr>
                        <a:t>36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spc="10" dirty="0">
                          <a:latin typeface="Calibri"/>
                          <a:cs typeface="Calibri"/>
                        </a:rPr>
                        <a:t>29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671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spc="10" dirty="0">
                          <a:latin typeface="Calibri"/>
                          <a:cs typeface="Calibri"/>
                        </a:rPr>
                        <a:t>$1.00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792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spc="25" dirty="0">
                          <a:latin typeface="Calibri"/>
                          <a:cs typeface="Calibri"/>
                        </a:rPr>
                        <a:t>Kamm's 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Corners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spc="10" dirty="0">
                          <a:latin typeface="Calibri"/>
                          <a:cs typeface="Calibri"/>
                        </a:rPr>
                        <a:t>51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254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spc="10" dirty="0">
                          <a:latin typeface="Calibri"/>
                          <a:cs typeface="Calibri"/>
                        </a:rPr>
                        <a:t>51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671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spc="10" dirty="0">
                          <a:latin typeface="Calibri"/>
                          <a:cs typeface="Calibri"/>
                        </a:rPr>
                        <a:t>$1.00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553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spc="25" dirty="0">
                          <a:latin typeface="Calibri"/>
                          <a:cs typeface="Calibri"/>
                        </a:rPr>
                        <a:t>Ohio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City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spc="10" dirty="0">
                          <a:latin typeface="Calibri"/>
                          <a:cs typeface="Calibri"/>
                        </a:rPr>
                        <a:t>201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spc="5" dirty="0">
                          <a:latin typeface="Calibri"/>
                          <a:cs typeface="Calibri"/>
                        </a:rPr>
                        <a:t>190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spc="10" dirty="0">
                          <a:latin typeface="Calibri"/>
                          <a:cs typeface="Calibri"/>
                        </a:rPr>
                        <a:t>11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spc="15" dirty="0">
                          <a:latin typeface="Calibri"/>
                          <a:cs typeface="Calibri"/>
                        </a:rPr>
                        <a:t>$1.00/$1.50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791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20" dirty="0">
                          <a:latin typeface="Calibri"/>
                          <a:cs typeface="Calibri"/>
                        </a:rPr>
                        <a:t>Old Brooklyn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10" dirty="0">
                          <a:latin typeface="Calibri"/>
                          <a:cs typeface="Calibri"/>
                        </a:rPr>
                        <a:t>19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254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10" dirty="0">
                          <a:latin typeface="Calibri"/>
                          <a:cs typeface="Calibri"/>
                        </a:rPr>
                        <a:t>17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671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10" dirty="0">
                          <a:latin typeface="Calibri"/>
                          <a:cs typeface="Calibri"/>
                        </a:rPr>
                        <a:t>$1.00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00" spc="15" dirty="0">
                          <a:latin typeface="Calibri"/>
                          <a:cs typeface="Calibri"/>
                        </a:rPr>
                        <a:t>University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(UCI)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00" b="1" spc="10" dirty="0">
                          <a:latin typeface="Calibri"/>
                          <a:cs typeface="Calibri"/>
                        </a:rPr>
                        <a:t>278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00" spc="5" dirty="0">
                          <a:latin typeface="Calibri"/>
                          <a:cs typeface="Calibri"/>
                        </a:rPr>
                        <a:t>276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00" spc="15" dirty="0">
                          <a:latin typeface="Calibri"/>
                          <a:cs typeface="Calibri"/>
                        </a:rPr>
                        <a:t>$1.00/$1.50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8058"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550" b="1" spc="10" dirty="0">
                          <a:latin typeface="Calibri"/>
                          <a:cs typeface="Calibri"/>
                        </a:rPr>
                        <a:t>TOTALS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550" b="1" spc="-5" dirty="0">
                          <a:latin typeface="Calibri"/>
                          <a:cs typeface="Calibri"/>
                        </a:rPr>
                        <a:t>2,505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550" b="1" spc="-5" dirty="0">
                          <a:latin typeface="Calibri"/>
                          <a:cs typeface="Calibri"/>
                        </a:rPr>
                        <a:t>359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104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550" b="1" dirty="0">
                          <a:latin typeface="Calibri"/>
                          <a:cs typeface="Calibri"/>
                        </a:rPr>
                        <a:t>760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7005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550" b="1" spc="-1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550" b="1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550" b="1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550" b="1" spc="-2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550" b="1" dirty="0">
                          <a:latin typeface="Calibri"/>
                          <a:cs typeface="Calibri"/>
                        </a:rPr>
                        <a:t>6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00"/>
              </a:lnSpc>
            </a:pPr>
            <a:r>
              <a:rPr spc="-5" dirty="0"/>
              <a:t>I</a:t>
            </a:r>
            <a:r>
              <a:rPr spc="3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5" dirty="0"/>
              <a:t> </a:t>
            </a:r>
            <a:r>
              <a:rPr spc="-5" dirty="0"/>
              <a:t>V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25" dirty="0"/>
              <a:t> </a:t>
            </a:r>
            <a:r>
              <a:rPr spc="-5" dirty="0"/>
              <a:t>T</a:t>
            </a:r>
            <a:r>
              <a:rPr spc="35" dirty="0"/>
              <a:t> </a:t>
            </a:r>
            <a:r>
              <a:rPr spc="-5" dirty="0"/>
              <a:t>I</a:t>
            </a:r>
            <a:r>
              <a:rPr spc="25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N</a:t>
            </a:r>
            <a:r>
              <a:rPr spc="40" dirty="0"/>
              <a:t> </a:t>
            </a:r>
            <a:r>
              <a:rPr spc="-5" dirty="0"/>
              <a:t>T</a:t>
            </a:r>
            <a:r>
              <a:rPr spc="40" dirty="0"/>
              <a:t> </a:t>
            </a:r>
            <a:r>
              <a:rPr spc="-5" dirty="0"/>
              <a:t>H</a:t>
            </a:r>
            <a:r>
              <a:rPr spc="35" dirty="0"/>
              <a:t> </a:t>
            </a:r>
            <a:r>
              <a:rPr spc="-5" dirty="0"/>
              <a:t>R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U</a:t>
            </a:r>
            <a:r>
              <a:rPr spc="40" dirty="0"/>
              <a:t> </a:t>
            </a:r>
            <a:r>
              <a:rPr spc="-5" dirty="0"/>
              <a:t>G</a:t>
            </a:r>
            <a:r>
              <a:rPr spc="30" dirty="0"/>
              <a:t> </a:t>
            </a:r>
            <a:r>
              <a:rPr spc="-5" dirty="0"/>
              <a:t>H</a:t>
            </a:r>
            <a:r>
              <a:rPr spc="4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O</a:t>
            </a:r>
            <a:r>
              <a:rPr spc="40" dirty="0"/>
              <a:t> </a:t>
            </a:r>
            <a:r>
              <a:rPr spc="-5" dirty="0"/>
              <a:t>L</a:t>
            </a:r>
            <a:r>
              <a:rPr spc="30" dirty="0"/>
              <a:t> </a:t>
            </a:r>
            <a:r>
              <a:rPr spc="-5" dirty="0"/>
              <a:t>L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40" dirty="0"/>
              <a:t> </a:t>
            </a:r>
            <a:r>
              <a:rPr spc="-5" dirty="0"/>
              <a:t>B</a:t>
            </a:r>
            <a:r>
              <a:rPr spc="35" dirty="0"/>
              <a:t> </a:t>
            </a:r>
            <a:r>
              <a:rPr spc="-5" dirty="0"/>
              <a:t>O</a:t>
            </a:r>
            <a:r>
              <a:rPr spc="45" dirty="0"/>
              <a:t> </a:t>
            </a:r>
            <a:r>
              <a:rPr spc="-5" dirty="0"/>
              <a:t>R</a:t>
            </a:r>
            <a:r>
              <a:rPr spc="35" dirty="0"/>
              <a:t> </a:t>
            </a:r>
            <a:r>
              <a:rPr spc="-5" dirty="0"/>
              <a:t>A</a:t>
            </a:r>
            <a:r>
              <a:rPr spc="25" dirty="0"/>
              <a:t> </a:t>
            </a:r>
            <a:r>
              <a:rPr spc="-5" dirty="0"/>
              <a:t>T</a:t>
            </a:r>
            <a:r>
              <a:rPr spc="45" dirty="0"/>
              <a:t> </a:t>
            </a:r>
            <a:r>
              <a:rPr spc="-5" dirty="0"/>
              <a:t>I</a:t>
            </a:r>
            <a:r>
              <a:rPr spc="25" dirty="0"/>
              <a:t> </a:t>
            </a:r>
            <a:r>
              <a:rPr spc="-5" dirty="0"/>
              <a:t>O</a:t>
            </a:r>
            <a:r>
              <a:rPr spc="25" dirty="0"/>
              <a:t> </a:t>
            </a:r>
            <a:r>
              <a:rPr spc="-5" dirty="0"/>
              <a:t>N</a:t>
            </a:r>
            <a:r>
              <a:rPr spc="35" dirty="0"/>
              <a:t> </a:t>
            </a:r>
            <a:r>
              <a:rPr spc="-5" dirty="0"/>
              <a:t>,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5" dirty="0"/>
              <a:t> </a:t>
            </a:r>
            <a:r>
              <a:rPr spc="-5" dirty="0"/>
              <a:t>U</a:t>
            </a:r>
            <a:r>
              <a:rPr spc="4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C</a:t>
            </a:r>
            <a:r>
              <a:rPr spc="30" dirty="0"/>
              <a:t> </a:t>
            </a:r>
            <a:r>
              <a:rPr spc="-5" dirty="0"/>
              <a:t>E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0" dirty="0"/>
              <a:t> </a:t>
            </a:r>
            <a:r>
              <a:rPr spc="-5" dirty="0"/>
              <a:t>S</a:t>
            </a:r>
            <a:r>
              <a:rPr spc="55" dirty="0"/>
              <a:t> </a:t>
            </a:r>
            <a:r>
              <a:rPr spc="-5" dirty="0"/>
              <a:t>B</a:t>
            </a:r>
            <a:r>
              <a:rPr spc="35" dirty="0"/>
              <a:t> </a:t>
            </a:r>
            <a:r>
              <a:rPr spc="-5" dirty="0"/>
              <a:t>Y</a:t>
            </a:r>
            <a:r>
              <a:rPr spc="70" dirty="0"/>
              <a:t> </a:t>
            </a:r>
            <a:r>
              <a:rPr spc="-5" dirty="0"/>
              <a:t>D</a:t>
            </a:r>
            <a:r>
              <a:rPr spc="40" dirty="0"/>
              <a:t> </a:t>
            </a:r>
            <a:r>
              <a:rPr spc="-5" dirty="0"/>
              <a:t>E</a:t>
            </a:r>
            <a:r>
              <a:rPr spc="45" dirty="0"/>
              <a:t> </a:t>
            </a:r>
            <a:r>
              <a:rPr spc="-5" dirty="0"/>
              <a:t>S</a:t>
            </a:r>
            <a:r>
              <a:rPr spc="40" dirty="0"/>
              <a:t> </a:t>
            </a:r>
            <a:r>
              <a:rPr spc="-5" dirty="0"/>
              <a:t>I</a:t>
            </a:r>
            <a:r>
              <a:rPr spc="35" dirty="0"/>
              <a:t> </a:t>
            </a:r>
            <a:r>
              <a:rPr spc="-5" dirty="0"/>
              <a:t>G</a:t>
            </a:r>
            <a:r>
              <a:rPr spc="35" dirty="0"/>
              <a:t> </a:t>
            </a:r>
            <a:r>
              <a:rPr spc="-5" dirty="0"/>
              <a:t>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1995</Words>
  <Application>Microsoft Office PowerPoint</Application>
  <PresentationFormat>Custom</PresentationFormat>
  <Paragraphs>352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CITY OF CLEVELAND Parking Meter System Enhancement Project</vt:lpstr>
      <vt:lpstr>PRESENTATION AGENDA</vt:lpstr>
      <vt:lpstr>METER SYSTEM MODERNIZATION RATIONALE</vt:lpstr>
      <vt:lpstr>SYSTEM MODERNIZATION PLAN</vt:lpstr>
      <vt:lpstr>SYSTEM MODERNIZATION PLAN</vt:lpstr>
      <vt:lpstr>SYSTEM MODERNIZATION PLAN</vt:lpstr>
      <vt:lpstr>SYSTEM MODERNIZATION PLAN</vt:lpstr>
      <vt:lpstr>SYSTEM MODERNIZATION PLAN</vt:lpstr>
      <vt:lpstr>SYSTEM MODERNIZATION PLAN</vt:lpstr>
      <vt:lpstr>PowerPoint Presentation</vt:lpstr>
      <vt:lpstr>SYSTEM MODERNIZATION PLAN</vt:lpstr>
      <vt:lpstr>SYSTEM MODERNIZATION PLAN Phase II Implementation Areas:</vt:lpstr>
      <vt:lpstr>SYSTEM MODERNIZATION PLAN Two-Phase Implementation Strategy:</vt:lpstr>
      <vt:lpstr>SYSTEM MODERNIZATION PLAN Two-Phase Implementation Strategy:</vt:lpstr>
      <vt:lpstr>SYSTEM MODERNIZATION PLAN Overall Procurement Budget:</vt:lpstr>
      <vt:lpstr>SYSTEM MODERNIZATION PLAN</vt:lpstr>
      <vt:lpstr>PowerPoint Presentation</vt:lpstr>
      <vt:lpstr>SYSTEM MODERNIZATION PLAN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CLEVELAND Parking Meter System Enhancement Project</dc:title>
  <dc:creator>Cole, Terrell</dc:creator>
  <cp:lastModifiedBy>Kerry McCormack</cp:lastModifiedBy>
  <cp:revision>3</cp:revision>
  <dcterms:created xsi:type="dcterms:W3CDTF">2020-11-23T18:15:16Z</dcterms:created>
  <dcterms:modified xsi:type="dcterms:W3CDTF">2021-04-07T14:56:21Z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2020-08-27T00:00:00Z</vt:filetime>
  </property>
  <property fmtid="{D5CDD505-2E9C-101B-9397-08002B2CF9AE}" pid="3" name="LastSaved">
    <vt:filetime>2020-11-23T00:00:00Z</vt:filetime>
  </property>
</Properties>
</file>