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1" r:id="rId4"/>
    <p:sldId id="263" r:id="rId5"/>
    <p:sldId id="270" r:id="rId6"/>
    <p:sldId id="266" r:id="rId7"/>
    <p:sldId id="267" r:id="rId8"/>
    <p:sldId id="260" r:id="rId9"/>
    <p:sldId id="273" r:id="rId10"/>
    <p:sldId id="269"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Fischer" initials="RF" lastIdx="1" clrIdx="0">
    <p:extLst>
      <p:ext uri="{19B8F6BF-5375-455C-9EA6-DF929625EA0E}">
        <p15:presenceInfo xmlns:p15="http://schemas.microsoft.com/office/powerpoint/2012/main" userId="Robert Fisc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8" autoAdjust="0"/>
    <p:restoredTop sz="94660"/>
  </p:normalViewPr>
  <p:slideViewPr>
    <p:cSldViewPr snapToGrid="0">
      <p:cViewPr varScale="1">
        <p:scale>
          <a:sx n="105" d="100"/>
          <a:sy n="105" d="100"/>
        </p:scale>
        <p:origin x="15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Lead</a:t>
            </a:r>
            <a:r>
              <a:rPr lang="en-US" baseline="0"/>
              <a:t> Safe </a:t>
            </a:r>
            <a:r>
              <a:rPr lang="en-US"/>
              <a:t>Applications by Qtr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Sheet1!$A$4</c:f>
              <c:strCache>
                <c:ptCount val="1"/>
                <c:pt idx="0">
                  <c:v>Applications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Sheet1!$B$3:$L$3</c:f>
              <c:strCache>
                <c:ptCount val="11"/>
                <c:pt idx="0">
                  <c:v>Q1 2021</c:v>
                </c:pt>
                <c:pt idx="1">
                  <c:v>Q2 2021</c:v>
                </c:pt>
                <c:pt idx="2">
                  <c:v>Q3 2021</c:v>
                </c:pt>
                <c:pt idx="3">
                  <c:v>Q4 2021</c:v>
                </c:pt>
                <c:pt idx="4">
                  <c:v>Q1 2022</c:v>
                </c:pt>
                <c:pt idx="5">
                  <c:v>Q2 2022</c:v>
                </c:pt>
                <c:pt idx="6">
                  <c:v>Q3 2022</c:v>
                </c:pt>
                <c:pt idx="7">
                  <c:v>Q4 2022</c:v>
                </c:pt>
                <c:pt idx="8">
                  <c:v>Q1 2023</c:v>
                </c:pt>
                <c:pt idx="9">
                  <c:v>Q2 2023</c:v>
                </c:pt>
                <c:pt idx="10">
                  <c:v>Q3 2023</c:v>
                </c:pt>
              </c:strCache>
            </c:strRef>
          </c:cat>
          <c:val>
            <c:numRef>
              <c:f>Sheet1!$B$4:$L$4</c:f>
              <c:numCache>
                <c:formatCode>General</c:formatCode>
                <c:ptCount val="11"/>
                <c:pt idx="0">
                  <c:v>26</c:v>
                </c:pt>
                <c:pt idx="1">
                  <c:v>239</c:v>
                </c:pt>
                <c:pt idx="2">
                  <c:v>497</c:v>
                </c:pt>
                <c:pt idx="3">
                  <c:v>1095</c:v>
                </c:pt>
                <c:pt idx="4">
                  <c:v>977</c:v>
                </c:pt>
                <c:pt idx="5">
                  <c:v>1076</c:v>
                </c:pt>
                <c:pt idx="6">
                  <c:v>1013</c:v>
                </c:pt>
                <c:pt idx="7">
                  <c:v>821</c:v>
                </c:pt>
                <c:pt idx="8">
                  <c:v>693</c:v>
                </c:pt>
                <c:pt idx="9">
                  <c:v>550</c:v>
                </c:pt>
                <c:pt idx="10">
                  <c:v>355</c:v>
                </c:pt>
              </c:numCache>
            </c:numRef>
          </c:val>
          <c:extLst>
            <c:ext xmlns:c16="http://schemas.microsoft.com/office/drawing/2014/chart" uri="{C3380CC4-5D6E-409C-BE32-E72D297353CC}">
              <c16:uniqueId val="{00000000-A8AF-40F9-9C3D-F3047E2337BD}"/>
            </c:ext>
          </c:extLst>
        </c:ser>
        <c:dLbls>
          <c:dLblPos val="inEnd"/>
          <c:showLegendKey val="0"/>
          <c:showVal val="1"/>
          <c:showCatName val="0"/>
          <c:showSerName val="0"/>
          <c:showPercent val="0"/>
          <c:showBubbleSize val="0"/>
        </c:dLbls>
        <c:gapWidth val="65"/>
        <c:axId val="323174376"/>
        <c:axId val="323177328"/>
      </c:barChart>
      <c:catAx>
        <c:axId val="3231743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23177328"/>
        <c:crosses val="autoZero"/>
        <c:auto val="1"/>
        <c:lblAlgn val="ctr"/>
        <c:lblOffset val="100"/>
        <c:noMultiLvlLbl val="0"/>
      </c:catAx>
      <c:valAx>
        <c:axId val="3231773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231743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 Lead Safe Applications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Sheet1!$B$20</c:f>
              <c:strCache>
                <c:ptCount val="1"/>
                <c:pt idx="0">
                  <c:v>Applic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Sheet1!$A$21:$A$31</c:f>
              <c:strCache>
                <c:ptCount val="11"/>
                <c:pt idx="0">
                  <c:v>2021 Q1</c:v>
                </c:pt>
                <c:pt idx="1">
                  <c:v>2021 Q2</c:v>
                </c:pt>
                <c:pt idx="2">
                  <c:v>2021 Q3</c:v>
                </c:pt>
                <c:pt idx="3">
                  <c:v>2021 Q4</c:v>
                </c:pt>
                <c:pt idx="4">
                  <c:v>2022 Q1</c:v>
                </c:pt>
                <c:pt idx="5">
                  <c:v>2022 Q2</c:v>
                </c:pt>
                <c:pt idx="6">
                  <c:v>2022 Q3</c:v>
                </c:pt>
                <c:pt idx="7">
                  <c:v>2022 Q4</c:v>
                </c:pt>
                <c:pt idx="8">
                  <c:v>2023 Q1</c:v>
                </c:pt>
                <c:pt idx="9">
                  <c:v>2023 Q2</c:v>
                </c:pt>
                <c:pt idx="10">
                  <c:v>2023 Q3</c:v>
                </c:pt>
              </c:strCache>
            </c:strRef>
          </c:cat>
          <c:val>
            <c:numRef>
              <c:f>Sheet1!$B$21:$B$31</c:f>
              <c:numCache>
                <c:formatCode>_(* #,##0_);_(* \(#,##0\);_(* "-"??_);_(@_)</c:formatCode>
                <c:ptCount val="11"/>
                <c:pt idx="0">
                  <c:v>26</c:v>
                </c:pt>
                <c:pt idx="1">
                  <c:v>265</c:v>
                </c:pt>
                <c:pt idx="2">
                  <c:v>762</c:v>
                </c:pt>
                <c:pt idx="3">
                  <c:v>1857</c:v>
                </c:pt>
                <c:pt idx="4">
                  <c:v>2834</c:v>
                </c:pt>
                <c:pt idx="5">
                  <c:v>3910</c:v>
                </c:pt>
                <c:pt idx="6">
                  <c:v>4923</c:v>
                </c:pt>
                <c:pt idx="7">
                  <c:v>5744</c:v>
                </c:pt>
                <c:pt idx="8">
                  <c:v>6437</c:v>
                </c:pt>
                <c:pt idx="9">
                  <c:v>6987</c:v>
                </c:pt>
                <c:pt idx="10">
                  <c:v>7342</c:v>
                </c:pt>
              </c:numCache>
            </c:numRef>
          </c:val>
          <c:extLst>
            <c:ext xmlns:c16="http://schemas.microsoft.com/office/drawing/2014/chart" uri="{C3380CC4-5D6E-409C-BE32-E72D297353CC}">
              <c16:uniqueId val="{00000000-C286-4A26-B5B8-0A95144DE029}"/>
            </c:ext>
          </c:extLst>
        </c:ser>
        <c:ser>
          <c:idx val="1"/>
          <c:order val="1"/>
          <c:tx>
            <c:strRef>
              <c:f>Sheet1!$C$20</c:f>
              <c:strCache>
                <c:ptCount val="1"/>
                <c:pt idx="0">
                  <c:v>Applic 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Sheet1!$A$21:$A$31</c:f>
              <c:strCache>
                <c:ptCount val="11"/>
                <c:pt idx="0">
                  <c:v>2021 Q1</c:v>
                </c:pt>
                <c:pt idx="1">
                  <c:v>2021 Q2</c:v>
                </c:pt>
                <c:pt idx="2">
                  <c:v>2021 Q3</c:v>
                </c:pt>
                <c:pt idx="3">
                  <c:v>2021 Q4</c:v>
                </c:pt>
                <c:pt idx="4">
                  <c:v>2022 Q1</c:v>
                </c:pt>
                <c:pt idx="5">
                  <c:v>2022 Q2</c:v>
                </c:pt>
                <c:pt idx="6">
                  <c:v>2022 Q3</c:v>
                </c:pt>
                <c:pt idx="7">
                  <c:v>2022 Q4</c:v>
                </c:pt>
                <c:pt idx="8">
                  <c:v>2023 Q1</c:v>
                </c:pt>
                <c:pt idx="9">
                  <c:v>2023 Q2</c:v>
                </c:pt>
                <c:pt idx="10">
                  <c:v>2023 Q3</c:v>
                </c:pt>
              </c:strCache>
            </c:strRef>
          </c:cat>
          <c:val>
            <c:numRef>
              <c:f>Sheet1!$C$21:$C$31</c:f>
              <c:numCache>
                <c:formatCode>_(* #,##0_);_(* \(#,##0\);_(* "-"??_);_(@_)</c:formatCode>
                <c:ptCount val="11"/>
                <c:pt idx="0">
                  <c:v>34</c:v>
                </c:pt>
                <c:pt idx="1">
                  <c:v>995</c:v>
                </c:pt>
                <c:pt idx="2">
                  <c:v>4123</c:v>
                </c:pt>
                <c:pt idx="3">
                  <c:v>8954</c:v>
                </c:pt>
                <c:pt idx="4">
                  <c:v>13882</c:v>
                </c:pt>
                <c:pt idx="5">
                  <c:v>17357</c:v>
                </c:pt>
                <c:pt idx="6">
                  <c:v>21762</c:v>
                </c:pt>
                <c:pt idx="7">
                  <c:v>24416</c:v>
                </c:pt>
                <c:pt idx="8">
                  <c:v>27284</c:v>
                </c:pt>
                <c:pt idx="9">
                  <c:v>32058</c:v>
                </c:pt>
                <c:pt idx="10">
                  <c:v>33148</c:v>
                </c:pt>
              </c:numCache>
            </c:numRef>
          </c:val>
          <c:extLst>
            <c:ext xmlns:c16="http://schemas.microsoft.com/office/drawing/2014/chart" uri="{C3380CC4-5D6E-409C-BE32-E72D297353CC}">
              <c16:uniqueId val="{00000001-C286-4A26-B5B8-0A95144DE029}"/>
            </c:ext>
          </c:extLst>
        </c:ser>
        <c:dLbls>
          <c:showLegendKey val="0"/>
          <c:showVal val="0"/>
          <c:showCatName val="0"/>
          <c:showSerName val="0"/>
          <c:showPercent val="0"/>
          <c:showBubbleSize val="0"/>
        </c:dLbls>
        <c:gapWidth val="219"/>
        <c:overlap val="-27"/>
        <c:axId val="638639872"/>
        <c:axId val="639766112"/>
      </c:barChart>
      <c:lineChart>
        <c:grouping val="standard"/>
        <c:varyColors val="0"/>
        <c:ser>
          <c:idx val="2"/>
          <c:order val="2"/>
          <c:tx>
            <c:strRef>
              <c:f>Sheet1!$D$20</c:f>
              <c:strCache>
                <c:ptCount val="1"/>
                <c:pt idx="0">
                  <c:v>Pass</c:v>
                </c:pt>
              </c:strCache>
            </c:strRef>
          </c:tx>
          <c:spPr>
            <a:ln w="28575" cap="rnd">
              <a:solidFill>
                <a:schemeClr val="accent3"/>
              </a:solidFill>
              <a:round/>
            </a:ln>
            <a:effectLst/>
          </c:spPr>
          <c:marker>
            <c:symbol val="none"/>
          </c:marker>
          <c:cat>
            <c:strRef>
              <c:f>Sheet1!$A$21:$A$31</c:f>
              <c:strCache>
                <c:ptCount val="11"/>
                <c:pt idx="0">
                  <c:v>2021 Q1</c:v>
                </c:pt>
                <c:pt idx="1">
                  <c:v>2021 Q2</c:v>
                </c:pt>
                <c:pt idx="2">
                  <c:v>2021 Q3</c:v>
                </c:pt>
                <c:pt idx="3">
                  <c:v>2021 Q4</c:v>
                </c:pt>
                <c:pt idx="4">
                  <c:v>2022 Q1</c:v>
                </c:pt>
                <c:pt idx="5">
                  <c:v>2022 Q2</c:v>
                </c:pt>
                <c:pt idx="6">
                  <c:v>2022 Q3</c:v>
                </c:pt>
                <c:pt idx="7">
                  <c:v>2022 Q4</c:v>
                </c:pt>
                <c:pt idx="8">
                  <c:v>2023 Q1</c:v>
                </c:pt>
                <c:pt idx="9">
                  <c:v>2023 Q2</c:v>
                </c:pt>
                <c:pt idx="10">
                  <c:v>2023 Q3</c:v>
                </c:pt>
              </c:strCache>
            </c:strRef>
          </c:cat>
          <c:val>
            <c:numRef>
              <c:f>Sheet1!$D$21:$D$31</c:f>
              <c:numCache>
                <c:formatCode>_(* #,##0_);_(* \(#,##0\);_(* "-"??_);_(@_)</c:formatCode>
                <c:ptCount val="11"/>
                <c:pt idx="0">
                  <c:v>26</c:v>
                </c:pt>
                <c:pt idx="1">
                  <c:v>247</c:v>
                </c:pt>
                <c:pt idx="2">
                  <c:v>715</c:v>
                </c:pt>
                <c:pt idx="3">
                  <c:v>1737</c:v>
                </c:pt>
                <c:pt idx="4">
                  <c:v>2617</c:v>
                </c:pt>
                <c:pt idx="5">
                  <c:v>3582</c:v>
                </c:pt>
                <c:pt idx="6">
                  <c:v>4470</c:v>
                </c:pt>
                <c:pt idx="7">
                  <c:v>5200</c:v>
                </c:pt>
                <c:pt idx="8">
                  <c:v>5789</c:v>
                </c:pt>
                <c:pt idx="9">
                  <c:v>6205</c:v>
                </c:pt>
                <c:pt idx="10">
                  <c:v>6481</c:v>
                </c:pt>
              </c:numCache>
            </c:numRef>
          </c:val>
          <c:smooth val="0"/>
          <c:extLst>
            <c:ext xmlns:c16="http://schemas.microsoft.com/office/drawing/2014/chart" uri="{C3380CC4-5D6E-409C-BE32-E72D297353CC}">
              <c16:uniqueId val="{00000002-C286-4A26-B5B8-0A95144DE029}"/>
            </c:ext>
          </c:extLst>
        </c:ser>
        <c:ser>
          <c:idx val="3"/>
          <c:order val="3"/>
          <c:tx>
            <c:strRef>
              <c:f>Sheet1!$E$20</c:f>
              <c:strCache>
                <c:ptCount val="1"/>
                <c:pt idx="0">
                  <c:v>Pass U</c:v>
                </c:pt>
              </c:strCache>
            </c:strRef>
          </c:tx>
          <c:spPr>
            <a:ln w="28575" cap="rnd">
              <a:solidFill>
                <a:schemeClr val="accent4"/>
              </a:solidFill>
              <a:round/>
            </a:ln>
            <a:effectLst/>
          </c:spPr>
          <c:marker>
            <c:symbol val="none"/>
          </c:marker>
          <c:cat>
            <c:strRef>
              <c:f>Sheet1!$A$21:$A$31</c:f>
              <c:strCache>
                <c:ptCount val="11"/>
                <c:pt idx="0">
                  <c:v>2021 Q1</c:v>
                </c:pt>
                <c:pt idx="1">
                  <c:v>2021 Q2</c:v>
                </c:pt>
                <c:pt idx="2">
                  <c:v>2021 Q3</c:v>
                </c:pt>
                <c:pt idx="3">
                  <c:v>2021 Q4</c:v>
                </c:pt>
                <c:pt idx="4">
                  <c:v>2022 Q1</c:v>
                </c:pt>
                <c:pt idx="5">
                  <c:v>2022 Q2</c:v>
                </c:pt>
                <c:pt idx="6">
                  <c:v>2022 Q3</c:v>
                </c:pt>
                <c:pt idx="7">
                  <c:v>2022 Q4</c:v>
                </c:pt>
                <c:pt idx="8">
                  <c:v>2023 Q1</c:v>
                </c:pt>
                <c:pt idx="9">
                  <c:v>2023 Q2</c:v>
                </c:pt>
                <c:pt idx="10">
                  <c:v>2023 Q3</c:v>
                </c:pt>
              </c:strCache>
            </c:strRef>
          </c:cat>
          <c:val>
            <c:numRef>
              <c:f>Sheet1!$E$21:$E$31</c:f>
              <c:numCache>
                <c:formatCode>_(* #,##0_);_(* \(#,##0\);_(* "-"??_);_(@_)</c:formatCode>
                <c:ptCount val="11"/>
                <c:pt idx="0">
                  <c:v>34</c:v>
                </c:pt>
                <c:pt idx="1">
                  <c:v>975</c:v>
                </c:pt>
                <c:pt idx="2">
                  <c:v>4053</c:v>
                </c:pt>
                <c:pt idx="3">
                  <c:v>8207</c:v>
                </c:pt>
                <c:pt idx="4">
                  <c:v>12675</c:v>
                </c:pt>
                <c:pt idx="5">
                  <c:v>15759</c:v>
                </c:pt>
                <c:pt idx="6">
                  <c:v>18944</c:v>
                </c:pt>
                <c:pt idx="7">
                  <c:v>21344</c:v>
                </c:pt>
                <c:pt idx="8">
                  <c:v>23890</c:v>
                </c:pt>
                <c:pt idx="9">
                  <c:v>28290</c:v>
                </c:pt>
                <c:pt idx="10">
                  <c:v>29030</c:v>
                </c:pt>
              </c:numCache>
            </c:numRef>
          </c:val>
          <c:smooth val="0"/>
          <c:extLst>
            <c:ext xmlns:c16="http://schemas.microsoft.com/office/drawing/2014/chart" uri="{C3380CC4-5D6E-409C-BE32-E72D297353CC}">
              <c16:uniqueId val="{00000003-C286-4A26-B5B8-0A95144DE029}"/>
            </c:ext>
          </c:extLst>
        </c:ser>
        <c:dLbls>
          <c:showLegendKey val="0"/>
          <c:showVal val="0"/>
          <c:showCatName val="0"/>
          <c:showSerName val="0"/>
          <c:showPercent val="0"/>
          <c:showBubbleSize val="0"/>
        </c:dLbls>
        <c:marker val="1"/>
        <c:smooth val="0"/>
        <c:axId val="638639872"/>
        <c:axId val="639766112"/>
      </c:lineChart>
      <c:catAx>
        <c:axId val="63863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766112"/>
        <c:crosses val="autoZero"/>
        <c:auto val="1"/>
        <c:lblAlgn val="ctr"/>
        <c:lblOffset val="100"/>
        <c:noMultiLvlLbl val="0"/>
      </c:catAx>
      <c:valAx>
        <c:axId val="63976611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63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Lead Law Compliance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fld id="{5B2B0566-92ED-4868-AC11-60E7CA48DF49}" type="CELLRANGE">
                      <a:rPr lang="en-US"/>
                      <a:pPr/>
                      <a:t>[CELLRANGE]</a:t>
                    </a:fld>
                    <a:r>
                      <a:rPr lang="en-US" baseline="0"/>
                      <a:t>, </a:t>
                    </a:r>
                    <a:fld id="{DFDD133D-B795-4F5A-82B9-503AB46E05D2}"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5F5-4716-84A9-490E111E5FFF}"/>
                </c:ext>
              </c:extLst>
            </c:dLbl>
            <c:dLbl>
              <c:idx val="1"/>
              <c:tx>
                <c:rich>
                  <a:bodyPr/>
                  <a:lstStyle/>
                  <a:p>
                    <a:fld id="{0A186EAD-A8A8-4892-B5C1-6B0C1C500372}" type="CELLRANGE">
                      <a:rPr lang="en-US"/>
                      <a:pPr/>
                      <a:t>[CELLRANGE]</a:t>
                    </a:fld>
                    <a:r>
                      <a:rPr lang="en-US" baseline="0"/>
                      <a:t>, </a:t>
                    </a:r>
                    <a:fld id="{5B4174A7-2569-4CA6-94CA-2CFCAFE3D3B8}"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5F5-4716-84A9-490E111E5FFF}"/>
                </c:ext>
              </c:extLst>
            </c:dLbl>
            <c:dLbl>
              <c:idx val="2"/>
              <c:tx>
                <c:rich>
                  <a:bodyPr/>
                  <a:lstStyle/>
                  <a:p>
                    <a:fld id="{C9181283-F6A1-4053-8ABB-0E17F16A974F}" type="CELLRANGE">
                      <a:rPr lang="en-US"/>
                      <a:pPr/>
                      <a:t>[CELLRANGE]</a:t>
                    </a:fld>
                    <a:r>
                      <a:rPr lang="en-US" baseline="0"/>
                      <a:t>, </a:t>
                    </a:r>
                    <a:fld id="{2E3B4914-7560-4C45-921B-BAA40B34F2B9}"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5F5-4716-84A9-490E111E5FFF}"/>
                </c:ext>
              </c:extLst>
            </c:dLbl>
            <c:dLbl>
              <c:idx val="3"/>
              <c:tx>
                <c:rich>
                  <a:bodyPr/>
                  <a:lstStyle/>
                  <a:p>
                    <a:fld id="{4EC63D4E-109E-4228-9CB5-56C0C41285A1}" type="CELLRANGE">
                      <a:rPr lang="en-US"/>
                      <a:pPr/>
                      <a:t>[CELLRANGE]</a:t>
                    </a:fld>
                    <a:r>
                      <a:rPr lang="en-US" baseline="0"/>
                      <a:t>, </a:t>
                    </a:r>
                    <a:fld id="{BB58D70A-E0ED-483D-A250-8E62703523D5}"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5F5-4716-84A9-490E111E5FFF}"/>
                </c:ext>
              </c:extLst>
            </c:dLbl>
            <c:dLbl>
              <c:idx val="4"/>
              <c:tx>
                <c:rich>
                  <a:bodyPr/>
                  <a:lstStyle/>
                  <a:p>
                    <a:fld id="{2275C9BB-F488-4401-A78A-1269024AB93C}" type="CELLRANGE">
                      <a:rPr lang="en-US"/>
                      <a:pPr/>
                      <a:t>[CELLRANGE]</a:t>
                    </a:fld>
                    <a:r>
                      <a:rPr lang="en-US" baseline="0"/>
                      <a:t>, </a:t>
                    </a:r>
                    <a:fld id="{7BC59E6B-A9AF-492D-B300-C2DCCA8F5249}"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5F5-4716-84A9-490E111E5FFF}"/>
                </c:ext>
              </c:extLst>
            </c:dLbl>
            <c:dLbl>
              <c:idx val="5"/>
              <c:tx>
                <c:rich>
                  <a:bodyPr/>
                  <a:lstStyle/>
                  <a:p>
                    <a:fld id="{1F2AEC56-650C-4246-ADD1-2CA1AE2B7D65}" type="CELLRANGE">
                      <a:rPr lang="en-US"/>
                      <a:pPr/>
                      <a:t>[CELLRANGE]</a:t>
                    </a:fld>
                    <a:r>
                      <a:rPr lang="en-US" baseline="0"/>
                      <a:t>, </a:t>
                    </a:r>
                    <a:fld id="{DAECE4D3-0A0A-4133-ABAD-A661ACAB2890}"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5F5-4716-84A9-490E111E5F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Sheet2!$C$3:$C$8</c:f>
              <c:numCache>
                <c:formatCode>General</c:formatCode>
                <c:ptCount val="6"/>
                <c:pt idx="0">
                  <c:v>2.75</c:v>
                </c:pt>
                <c:pt idx="1">
                  <c:v>2.75</c:v>
                </c:pt>
                <c:pt idx="2">
                  <c:v>2.75</c:v>
                </c:pt>
                <c:pt idx="3">
                  <c:v>7</c:v>
                </c:pt>
                <c:pt idx="4">
                  <c:v>1</c:v>
                </c:pt>
                <c:pt idx="5">
                  <c:v>7</c:v>
                </c:pt>
              </c:numCache>
            </c:numRef>
          </c:xVal>
          <c:yVal>
            <c:numRef>
              <c:f>Sheet2!$D$3:$D$8</c:f>
              <c:numCache>
                <c:formatCode>0%</c:formatCode>
                <c:ptCount val="6"/>
                <c:pt idx="0">
                  <c:v>0.23</c:v>
                </c:pt>
                <c:pt idx="1">
                  <c:v>7.0000000000000007E-2</c:v>
                </c:pt>
                <c:pt idx="2">
                  <c:v>0.13</c:v>
                </c:pt>
                <c:pt idx="3">
                  <c:v>0.2</c:v>
                </c:pt>
                <c:pt idx="4">
                  <c:v>0.08</c:v>
                </c:pt>
                <c:pt idx="5">
                  <c:v>0.15</c:v>
                </c:pt>
              </c:numCache>
            </c:numRef>
          </c:yVal>
          <c:smooth val="0"/>
          <c:extLst>
            <c:ext xmlns:c15="http://schemas.microsoft.com/office/drawing/2012/chart" uri="{02D57815-91ED-43cb-92C2-25804820EDAC}">
              <c15:datalabelsRange>
                <c15:f>Sheet2!$B$3:$B$8</c15:f>
                <c15:dlblRangeCache>
                  <c:ptCount val="6"/>
                  <c:pt idx="0">
                    <c:v>Cleveland-RR</c:v>
                  </c:pt>
                  <c:pt idx="1">
                    <c:v>Cleveland-URR</c:v>
                  </c:pt>
                  <c:pt idx="2">
                    <c:v>Cleveland_all</c:v>
                  </c:pt>
                  <c:pt idx="3">
                    <c:v>RI</c:v>
                  </c:pt>
                  <c:pt idx="4">
                    <c:v>Rochester</c:v>
                  </c:pt>
                  <c:pt idx="5">
                    <c:v>Detroit</c:v>
                  </c:pt>
                </c15:dlblRangeCache>
              </c15:datalabelsRange>
            </c:ext>
            <c:ext xmlns:c16="http://schemas.microsoft.com/office/drawing/2014/chart" uri="{C3380CC4-5D6E-409C-BE32-E72D297353CC}">
              <c16:uniqueId val="{00000006-95F5-4716-84A9-490E111E5FFF}"/>
            </c:ext>
          </c:extLst>
        </c:ser>
        <c:dLbls>
          <c:showLegendKey val="0"/>
          <c:showVal val="0"/>
          <c:showCatName val="0"/>
          <c:showSerName val="0"/>
          <c:showPercent val="0"/>
          <c:showBubbleSize val="0"/>
        </c:dLbls>
        <c:axId val="603480784"/>
        <c:axId val="603483080"/>
      </c:scatterChart>
      <c:valAx>
        <c:axId val="603480784"/>
        <c:scaling>
          <c:orientation val="minMax"/>
          <c:max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r>
                  <a:rPr lang="en-US" baseline="0"/>
                  <a:t> of Implementation</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483080"/>
        <c:crosses val="autoZero"/>
        <c:crossBetween val="midCat"/>
      </c:valAx>
      <c:valAx>
        <c:axId val="6034830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4807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5BC03-43D0-4274-B593-997C63957A1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47D85F8-B457-4214-90A0-7D570B7A3A2F}">
      <dgm:prSet custT="1"/>
      <dgm:spPr/>
      <dgm:t>
        <a:bodyPr/>
        <a:lstStyle/>
        <a:p>
          <a:r>
            <a:rPr lang="en-US" sz="2000"/>
            <a:t>Context – Zones &amp; Rental Universe</a:t>
          </a:r>
        </a:p>
      </dgm:t>
    </dgm:pt>
    <dgm:pt modelId="{994E3F4A-1A01-4982-B84B-006A73EF664E}" type="parTrans" cxnId="{8F982E66-993D-466A-BEF5-2CAFBF9940E6}">
      <dgm:prSet/>
      <dgm:spPr/>
      <dgm:t>
        <a:bodyPr/>
        <a:lstStyle/>
        <a:p>
          <a:endParaRPr lang="en-US" sz="2000"/>
        </a:p>
      </dgm:t>
    </dgm:pt>
    <dgm:pt modelId="{334456A1-2383-49D3-B6FC-ECA477E454BF}" type="sibTrans" cxnId="{8F982E66-993D-466A-BEF5-2CAFBF9940E6}">
      <dgm:prSet/>
      <dgm:spPr/>
      <dgm:t>
        <a:bodyPr/>
        <a:lstStyle/>
        <a:p>
          <a:endParaRPr lang="en-US" sz="2000"/>
        </a:p>
      </dgm:t>
    </dgm:pt>
    <dgm:pt modelId="{0ABBBF0E-25D8-405F-B61D-D81885CD30D2}">
      <dgm:prSet custT="1"/>
      <dgm:spPr/>
      <dgm:t>
        <a:bodyPr/>
        <a:lstStyle/>
        <a:p>
          <a:r>
            <a:rPr lang="en-US" sz="2000"/>
            <a:t>Implementation Progress</a:t>
          </a:r>
        </a:p>
      </dgm:t>
    </dgm:pt>
    <dgm:pt modelId="{83A5B589-DD47-4321-8681-385317520C89}" type="parTrans" cxnId="{5B4413F0-CA13-4035-B3A3-D879FAB3ECAA}">
      <dgm:prSet/>
      <dgm:spPr/>
      <dgm:t>
        <a:bodyPr/>
        <a:lstStyle/>
        <a:p>
          <a:endParaRPr lang="en-US" sz="2000"/>
        </a:p>
      </dgm:t>
    </dgm:pt>
    <dgm:pt modelId="{1F1CFAC5-87D3-4F18-9411-A7B69AB9B874}" type="sibTrans" cxnId="{5B4413F0-CA13-4035-B3A3-D879FAB3ECAA}">
      <dgm:prSet/>
      <dgm:spPr/>
      <dgm:t>
        <a:bodyPr/>
        <a:lstStyle/>
        <a:p>
          <a:endParaRPr lang="en-US" sz="2000"/>
        </a:p>
      </dgm:t>
    </dgm:pt>
    <dgm:pt modelId="{93EA58BD-6604-43D6-9999-7DBA5B564DBA}">
      <dgm:prSet custT="1"/>
      <dgm:spPr/>
      <dgm:t>
        <a:bodyPr/>
        <a:lstStyle/>
        <a:p>
          <a:r>
            <a:rPr lang="en-US" sz="2000" dirty="0"/>
            <a:t>Quarterly Metrics</a:t>
          </a:r>
        </a:p>
      </dgm:t>
    </dgm:pt>
    <dgm:pt modelId="{0B54E9AA-1B0C-4990-BD63-2D07BDD52EFB}" type="parTrans" cxnId="{78E63DAD-A341-490A-AFE1-E6BCE9FD1CA9}">
      <dgm:prSet/>
      <dgm:spPr/>
      <dgm:t>
        <a:bodyPr/>
        <a:lstStyle/>
        <a:p>
          <a:endParaRPr lang="en-US" sz="2000"/>
        </a:p>
      </dgm:t>
    </dgm:pt>
    <dgm:pt modelId="{952EEB62-8665-4657-8817-B959A6B6D1F7}" type="sibTrans" cxnId="{78E63DAD-A341-490A-AFE1-E6BCE9FD1CA9}">
      <dgm:prSet/>
      <dgm:spPr/>
      <dgm:t>
        <a:bodyPr/>
        <a:lstStyle/>
        <a:p>
          <a:endParaRPr lang="en-US" sz="2000"/>
        </a:p>
      </dgm:t>
    </dgm:pt>
    <dgm:pt modelId="{CAC94667-662D-4CA9-BD98-F6E388890F98}">
      <dgm:prSet custT="1"/>
      <dgm:spPr/>
      <dgm:t>
        <a:bodyPr/>
        <a:lstStyle/>
        <a:p>
          <a:r>
            <a:rPr lang="en-US" sz="2000" dirty="0"/>
            <a:t>Compliance Findings</a:t>
          </a:r>
        </a:p>
      </dgm:t>
    </dgm:pt>
    <dgm:pt modelId="{1D59D0E4-F5D5-45BE-AAFC-847E074DBF92}" type="parTrans" cxnId="{0E259E6B-BD0C-46F2-950E-9D53DF20EEBB}">
      <dgm:prSet/>
      <dgm:spPr/>
      <dgm:t>
        <a:bodyPr/>
        <a:lstStyle/>
        <a:p>
          <a:endParaRPr lang="en-US" sz="2000"/>
        </a:p>
      </dgm:t>
    </dgm:pt>
    <dgm:pt modelId="{16706848-1BD4-42CB-B5D1-E1DB9227F8B9}" type="sibTrans" cxnId="{0E259E6B-BD0C-46F2-950E-9D53DF20EEBB}">
      <dgm:prSet/>
      <dgm:spPr/>
      <dgm:t>
        <a:bodyPr/>
        <a:lstStyle/>
        <a:p>
          <a:endParaRPr lang="en-US" sz="2000"/>
        </a:p>
      </dgm:t>
    </dgm:pt>
    <dgm:pt modelId="{ECAFA49D-7498-4C97-9C80-3CF305FD6F85}">
      <dgm:prSet custT="1"/>
      <dgm:spPr/>
      <dgm:t>
        <a:bodyPr/>
        <a:lstStyle/>
        <a:p>
          <a:r>
            <a:rPr lang="en-US" sz="2000"/>
            <a:t>Conclusions</a:t>
          </a:r>
        </a:p>
      </dgm:t>
    </dgm:pt>
    <dgm:pt modelId="{D2EE06F0-CA9B-4A9C-BFDF-40695988D90E}" type="parTrans" cxnId="{B6B6732E-2D96-4A5E-A3C3-DF6B4533005E}">
      <dgm:prSet/>
      <dgm:spPr/>
      <dgm:t>
        <a:bodyPr/>
        <a:lstStyle/>
        <a:p>
          <a:endParaRPr lang="en-US" sz="2000"/>
        </a:p>
      </dgm:t>
    </dgm:pt>
    <dgm:pt modelId="{5FFE99EE-B727-4AC1-989C-90B1CB1F8E05}" type="sibTrans" cxnId="{B6B6732E-2D96-4A5E-A3C3-DF6B4533005E}">
      <dgm:prSet/>
      <dgm:spPr/>
      <dgm:t>
        <a:bodyPr/>
        <a:lstStyle/>
        <a:p>
          <a:endParaRPr lang="en-US" sz="2000"/>
        </a:p>
      </dgm:t>
    </dgm:pt>
    <dgm:pt modelId="{3813E979-8CF8-4CD8-BE19-DA2588AB1699}" type="pres">
      <dgm:prSet presAssocID="{6E95BC03-43D0-4274-B593-997C63957A13}" presName="root" presStyleCnt="0">
        <dgm:presLayoutVars>
          <dgm:dir/>
          <dgm:resizeHandles val="exact"/>
        </dgm:presLayoutVars>
      </dgm:prSet>
      <dgm:spPr/>
    </dgm:pt>
    <dgm:pt modelId="{880B0A71-0F0E-46B1-8146-C47E30EC07F3}" type="pres">
      <dgm:prSet presAssocID="{547D85F8-B457-4214-90A0-7D570B7A3A2F}" presName="compNode" presStyleCnt="0"/>
      <dgm:spPr/>
    </dgm:pt>
    <dgm:pt modelId="{54CC048A-25B6-4402-8165-140E7D310C25}" type="pres">
      <dgm:prSet presAssocID="{547D85F8-B457-4214-90A0-7D570B7A3A2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lar system"/>
        </a:ext>
      </dgm:extLst>
    </dgm:pt>
    <dgm:pt modelId="{D8BA4B50-6471-453D-813C-66B4D27EF731}" type="pres">
      <dgm:prSet presAssocID="{547D85F8-B457-4214-90A0-7D570B7A3A2F}" presName="spaceRect" presStyleCnt="0"/>
      <dgm:spPr/>
    </dgm:pt>
    <dgm:pt modelId="{C8F6A700-C29B-4907-9933-74A3B383814B}" type="pres">
      <dgm:prSet presAssocID="{547D85F8-B457-4214-90A0-7D570B7A3A2F}" presName="textRect" presStyleLbl="revTx" presStyleIdx="0" presStyleCnt="5">
        <dgm:presLayoutVars>
          <dgm:chMax val="1"/>
          <dgm:chPref val="1"/>
        </dgm:presLayoutVars>
      </dgm:prSet>
      <dgm:spPr/>
    </dgm:pt>
    <dgm:pt modelId="{F190DA5B-CB08-48AF-AE18-FF60D8EA62E9}" type="pres">
      <dgm:prSet presAssocID="{334456A1-2383-49D3-B6FC-ECA477E454BF}" presName="sibTrans" presStyleCnt="0"/>
      <dgm:spPr/>
    </dgm:pt>
    <dgm:pt modelId="{BEC9E2D7-36AF-40F4-A08B-3C0D71DC5B2D}" type="pres">
      <dgm:prSet presAssocID="{0ABBBF0E-25D8-405F-B61D-D81885CD30D2}" presName="compNode" presStyleCnt="0"/>
      <dgm:spPr/>
    </dgm:pt>
    <dgm:pt modelId="{FF923541-2E8E-4FEE-A3B8-C5D44C4255F2}" type="pres">
      <dgm:prSet presAssocID="{0ABBBF0E-25D8-405F-B61D-D81885CD30D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506D89A-6FE7-4298-A231-DD8573E46602}" type="pres">
      <dgm:prSet presAssocID="{0ABBBF0E-25D8-405F-B61D-D81885CD30D2}" presName="spaceRect" presStyleCnt="0"/>
      <dgm:spPr/>
    </dgm:pt>
    <dgm:pt modelId="{C8543EBF-5D85-47C0-9717-C99040642C37}" type="pres">
      <dgm:prSet presAssocID="{0ABBBF0E-25D8-405F-B61D-D81885CD30D2}" presName="textRect" presStyleLbl="revTx" presStyleIdx="1" presStyleCnt="5">
        <dgm:presLayoutVars>
          <dgm:chMax val="1"/>
          <dgm:chPref val="1"/>
        </dgm:presLayoutVars>
      </dgm:prSet>
      <dgm:spPr/>
    </dgm:pt>
    <dgm:pt modelId="{74518AC4-A09A-48C8-B975-842EEE336D1C}" type="pres">
      <dgm:prSet presAssocID="{1F1CFAC5-87D3-4F18-9411-A7B69AB9B874}" presName="sibTrans" presStyleCnt="0"/>
      <dgm:spPr/>
    </dgm:pt>
    <dgm:pt modelId="{BD12EF99-8155-40BB-BC11-C1729C6A24C2}" type="pres">
      <dgm:prSet presAssocID="{93EA58BD-6604-43D6-9999-7DBA5B564DBA}" presName="compNode" presStyleCnt="0"/>
      <dgm:spPr/>
    </dgm:pt>
    <dgm:pt modelId="{D1813E87-4BCA-4119-9563-BC30F8A5C711}" type="pres">
      <dgm:prSet presAssocID="{93EA58BD-6604-43D6-9999-7DBA5B564D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49654172-DE56-42F6-B1DE-D206E69105D9}" type="pres">
      <dgm:prSet presAssocID="{93EA58BD-6604-43D6-9999-7DBA5B564DBA}" presName="spaceRect" presStyleCnt="0"/>
      <dgm:spPr/>
    </dgm:pt>
    <dgm:pt modelId="{49DA1F72-EB49-4556-BEAF-9A37F685EBC9}" type="pres">
      <dgm:prSet presAssocID="{93EA58BD-6604-43D6-9999-7DBA5B564DBA}" presName="textRect" presStyleLbl="revTx" presStyleIdx="2" presStyleCnt="5">
        <dgm:presLayoutVars>
          <dgm:chMax val="1"/>
          <dgm:chPref val="1"/>
        </dgm:presLayoutVars>
      </dgm:prSet>
      <dgm:spPr/>
    </dgm:pt>
    <dgm:pt modelId="{6BD53658-00AA-4F55-A6AE-C0A2E9BDCF8F}" type="pres">
      <dgm:prSet presAssocID="{952EEB62-8665-4657-8817-B959A6B6D1F7}" presName="sibTrans" presStyleCnt="0"/>
      <dgm:spPr/>
    </dgm:pt>
    <dgm:pt modelId="{3362A7A0-F6A0-43B8-A425-0F993D5278FE}" type="pres">
      <dgm:prSet presAssocID="{CAC94667-662D-4CA9-BD98-F6E388890F98}" presName="compNode" presStyleCnt="0"/>
      <dgm:spPr/>
    </dgm:pt>
    <dgm:pt modelId="{5500F4CF-7BBF-4D1B-A117-2BEE686AA590}" type="pres">
      <dgm:prSet presAssocID="{CAC94667-662D-4CA9-BD98-F6E388890F9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A280AABE-CE12-462D-B5D9-A7A029A3D9D8}" type="pres">
      <dgm:prSet presAssocID="{CAC94667-662D-4CA9-BD98-F6E388890F98}" presName="spaceRect" presStyleCnt="0"/>
      <dgm:spPr/>
    </dgm:pt>
    <dgm:pt modelId="{9A93EB89-69A8-429C-A142-1745F997659F}" type="pres">
      <dgm:prSet presAssocID="{CAC94667-662D-4CA9-BD98-F6E388890F98}" presName="textRect" presStyleLbl="revTx" presStyleIdx="3" presStyleCnt="5">
        <dgm:presLayoutVars>
          <dgm:chMax val="1"/>
          <dgm:chPref val="1"/>
        </dgm:presLayoutVars>
      </dgm:prSet>
      <dgm:spPr/>
    </dgm:pt>
    <dgm:pt modelId="{F72D5534-6ED1-47EC-BC97-3EECA642DF51}" type="pres">
      <dgm:prSet presAssocID="{16706848-1BD4-42CB-B5D1-E1DB9227F8B9}" presName="sibTrans" presStyleCnt="0"/>
      <dgm:spPr/>
    </dgm:pt>
    <dgm:pt modelId="{D80DAE2E-758C-4451-A624-D86F8CD91B2A}" type="pres">
      <dgm:prSet presAssocID="{ECAFA49D-7498-4C97-9C80-3CF305FD6F85}" presName="compNode" presStyleCnt="0"/>
      <dgm:spPr/>
    </dgm:pt>
    <dgm:pt modelId="{35789175-9144-479B-9791-E199E2D7695D}" type="pres">
      <dgm:prSet presAssocID="{ECAFA49D-7498-4C97-9C80-3CF305FD6F8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629F333-85FD-4B8D-A30E-F2092BF20413}" type="pres">
      <dgm:prSet presAssocID="{ECAFA49D-7498-4C97-9C80-3CF305FD6F85}" presName="spaceRect" presStyleCnt="0"/>
      <dgm:spPr/>
    </dgm:pt>
    <dgm:pt modelId="{51BEAE90-7C5F-41B8-8C28-4ABA88B5B258}" type="pres">
      <dgm:prSet presAssocID="{ECAFA49D-7498-4C97-9C80-3CF305FD6F85}" presName="textRect" presStyleLbl="revTx" presStyleIdx="4" presStyleCnt="5">
        <dgm:presLayoutVars>
          <dgm:chMax val="1"/>
          <dgm:chPref val="1"/>
        </dgm:presLayoutVars>
      </dgm:prSet>
      <dgm:spPr/>
    </dgm:pt>
  </dgm:ptLst>
  <dgm:cxnLst>
    <dgm:cxn modelId="{B6B6732E-2D96-4A5E-A3C3-DF6B4533005E}" srcId="{6E95BC03-43D0-4274-B593-997C63957A13}" destId="{ECAFA49D-7498-4C97-9C80-3CF305FD6F85}" srcOrd="4" destOrd="0" parTransId="{D2EE06F0-CA9B-4A9C-BFDF-40695988D90E}" sibTransId="{5FFE99EE-B727-4AC1-989C-90B1CB1F8E05}"/>
    <dgm:cxn modelId="{8F982E66-993D-466A-BEF5-2CAFBF9940E6}" srcId="{6E95BC03-43D0-4274-B593-997C63957A13}" destId="{547D85F8-B457-4214-90A0-7D570B7A3A2F}" srcOrd="0" destOrd="0" parTransId="{994E3F4A-1A01-4982-B84B-006A73EF664E}" sibTransId="{334456A1-2383-49D3-B6FC-ECA477E454BF}"/>
    <dgm:cxn modelId="{0E259E6B-BD0C-46F2-950E-9D53DF20EEBB}" srcId="{6E95BC03-43D0-4274-B593-997C63957A13}" destId="{CAC94667-662D-4CA9-BD98-F6E388890F98}" srcOrd="3" destOrd="0" parTransId="{1D59D0E4-F5D5-45BE-AAFC-847E074DBF92}" sibTransId="{16706848-1BD4-42CB-B5D1-E1DB9227F8B9}"/>
    <dgm:cxn modelId="{FFE4BE6C-A819-441D-B35F-4B34E8F272E4}" type="presOf" srcId="{6E95BC03-43D0-4274-B593-997C63957A13}" destId="{3813E979-8CF8-4CD8-BE19-DA2588AB1699}" srcOrd="0" destOrd="0" presId="urn:microsoft.com/office/officeart/2018/2/layout/IconLabelList"/>
    <dgm:cxn modelId="{E9547357-63F1-42D0-946E-EC913FF108D9}" type="presOf" srcId="{CAC94667-662D-4CA9-BD98-F6E388890F98}" destId="{9A93EB89-69A8-429C-A142-1745F997659F}" srcOrd="0" destOrd="0" presId="urn:microsoft.com/office/officeart/2018/2/layout/IconLabelList"/>
    <dgm:cxn modelId="{2E17B891-7FA5-41DF-9D69-38A922413A3B}" type="presOf" srcId="{ECAFA49D-7498-4C97-9C80-3CF305FD6F85}" destId="{51BEAE90-7C5F-41B8-8C28-4ABA88B5B258}" srcOrd="0" destOrd="0" presId="urn:microsoft.com/office/officeart/2018/2/layout/IconLabelList"/>
    <dgm:cxn modelId="{4013A6AC-DADC-41DC-83EF-1DEB47443EC4}" type="presOf" srcId="{93EA58BD-6604-43D6-9999-7DBA5B564DBA}" destId="{49DA1F72-EB49-4556-BEAF-9A37F685EBC9}" srcOrd="0" destOrd="0" presId="urn:microsoft.com/office/officeart/2018/2/layout/IconLabelList"/>
    <dgm:cxn modelId="{78E63DAD-A341-490A-AFE1-E6BCE9FD1CA9}" srcId="{6E95BC03-43D0-4274-B593-997C63957A13}" destId="{93EA58BD-6604-43D6-9999-7DBA5B564DBA}" srcOrd="2" destOrd="0" parTransId="{0B54E9AA-1B0C-4990-BD63-2D07BDD52EFB}" sibTransId="{952EEB62-8665-4657-8817-B959A6B6D1F7}"/>
    <dgm:cxn modelId="{4C2911B7-D157-4357-8814-B5C135E098E5}" type="presOf" srcId="{547D85F8-B457-4214-90A0-7D570B7A3A2F}" destId="{C8F6A700-C29B-4907-9933-74A3B383814B}" srcOrd="0" destOrd="0" presId="urn:microsoft.com/office/officeart/2018/2/layout/IconLabelList"/>
    <dgm:cxn modelId="{7332CDB8-594F-48C2-A9CD-0CBBD4633A1B}" type="presOf" srcId="{0ABBBF0E-25D8-405F-B61D-D81885CD30D2}" destId="{C8543EBF-5D85-47C0-9717-C99040642C37}" srcOrd="0" destOrd="0" presId="urn:microsoft.com/office/officeart/2018/2/layout/IconLabelList"/>
    <dgm:cxn modelId="{5B4413F0-CA13-4035-B3A3-D879FAB3ECAA}" srcId="{6E95BC03-43D0-4274-B593-997C63957A13}" destId="{0ABBBF0E-25D8-405F-B61D-D81885CD30D2}" srcOrd="1" destOrd="0" parTransId="{83A5B589-DD47-4321-8681-385317520C89}" sibTransId="{1F1CFAC5-87D3-4F18-9411-A7B69AB9B874}"/>
    <dgm:cxn modelId="{A81A2EA8-98A8-4E94-84B8-B9EBA465B49F}" type="presParOf" srcId="{3813E979-8CF8-4CD8-BE19-DA2588AB1699}" destId="{880B0A71-0F0E-46B1-8146-C47E30EC07F3}" srcOrd="0" destOrd="0" presId="urn:microsoft.com/office/officeart/2018/2/layout/IconLabelList"/>
    <dgm:cxn modelId="{E867A538-F228-4E9D-AC65-A5C7595965E5}" type="presParOf" srcId="{880B0A71-0F0E-46B1-8146-C47E30EC07F3}" destId="{54CC048A-25B6-4402-8165-140E7D310C25}" srcOrd="0" destOrd="0" presId="urn:microsoft.com/office/officeart/2018/2/layout/IconLabelList"/>
    <dgm:cxn modelId="{9EE460FF-A2D4-4B94-A80E-793C347D9BF1}" type="presParOf" srcId="{880B0A71-0F0E-46B1-8146-C47E30EC07F3}" destId="{D8BA4B50-6471-453D-813C-66B4D27EF731}" srcOrd="1" destOrd="0" presId="urn:microsoft.com/office/officeart/2018/2/layout/IconLabelList"/>
    <dgm:cxn modelId="{03C523F2-A95C-41F7-8B01-5BFEFDAB49F6}" type="presParOf" srcId="{880B0A71-0F0E-46B1-8146-C47E30EC07F3}" destId="{C8F6A700-C29B-4907-9933-74A3B383814B}" srcOrd="2" destOrd="0" presId="urn:microsoft.com/office/officeart/2018/2/layout/IconLabelList"/>
    <dgm:cxn modelId="{A14D566C-7D53-4305-BBBA-FA62670CAEB7}" type="presParOf" srcId="{3813E979-8CF8-4CD8-BE19-DA2588AB1699}" destId="{F190DA5B-CB08-48AF-AE18-FF60D8EA62E9}" srcOrd="1" destOrd="0" presId="urn:microsoft.com/office/officeart/2018/2/layout/IconLabelList"/>
    <dgm:cxn modelId="{03907BC9-6F79-4833-A5EF-0AF954DE47A8}" type="presParOf" srcId="{3813E979-8CF8-4CD8-BE19-DA2588AB1699}" destId="{BEC9E2D7-36AF-40F4-A08B-3C0D71DC5B2D}" srcOrd="2" destOrd="0" presId="urn:microsoft.com/office/officeart/2018/2/layout/IconLabelList"/>
    <dgm:cxn modelId="{8C41DA90-64C2-44E8-9A6F-40311C6A3B83}" type="presParOf" srcId="{BEC9E2D7-36AF-40F4-A08B-3C0D71DC5B2D}" destId="{FF923541-2E8E-4FEE-A3B8-C5D44C4255F2}" srcOrd="0" destOrd="0" presId="urn:microsoft.com/office/officeart/2018/2/layout/IconLabelList"/>
    <dgm:cxn modelId="{324FCE84-DF64-457C-9F9C-766F2FC92BFC}" type="presParOf" srcId="{BEC9E2D7-36AF-40F4-A08B-3C0D71DC5B2D}" destId="{3506D89A-6FE7-4298-A231-DD8573E46602}" srcOrd="1" destOrd="0" presId="urn:microsoft.com/office/officeart/2018/2/layout/IconLabelList"/>
    <dgm:cxn modelId="{4A7A076D-E15E-412B-B99E-E4FD39401589}" type="presParOf" srcId="{BEC9E2D7-36AF-40F4-A08B-3C0D71DC5B2D}" destId="{C8543EBF-5D85-47C0-9717-C99040642C37}" srcOrd="2" destOrd="0" presId="urn:microsoft.com/office/officeart/2018/2/layout/IconLabelList"/>
    <dgm:cxn modelId="{CDFFDD08-B480-43E7-8D75-188E06D59F1E}" type="presParOf" srcId="{3813E979-8CF8-4CD8-BE19-DA2588AB1699}" destId="{74518AC4-A09A-48C8-B975-842EEE336D1C}" srcOrd="3" destOrd="0" presId="urn:microsoft.com/office/officeart/2018/2/layout/IconLabelList"/>
    <dgm:cxn modelId="{1E91BCB7-FA08-457C-AD3F-4A37611DC7AE}" type="presParOf" srcId="{3813E979-8CF8-4CD8-BE19-DA2588AB1699}" destId="{BD12EF99-8155-40BB-BC11-C1729C6A24C2}" srcOrd="4" destOrd="0" presId="urn:microsoft.com/office/officeart/2018/2/layout/IconLabelList"/>
    <dgm:cxn modelId="{2CFB7820-4AFA-4FD1-9327-3E0378986823}" type="presParOf" srcId="{BD12EF99-8155-40BB-BC11-C1729C6A24C2}" destId="{D1813E87-4BCA-4119-9563-BC30F8A5C711}" srcOrd="0" destOrd="0" presId="urn:microsoft.com/office/officeart/2018/2/layout/IconLabelList"/>
    <dgm:cxn modelId="{1EF50B6B-5A97-4F82-BB95-23382E2D3C3B}" type="presParOf" srcId="{BD12EF99-8155-40BB-BC11-C1729C6A24C2}" destId="{49654172-DE56-42F6-B1DE-D206E69105D9}" srcOrd="1" destOrd="0" presId="urn:microsoft.com/office/officeart/2018/2/layout/IconLabelList"/>
    <dgm:cxn modelId="{14A34F47-085A-4E73-8D7F-D871867EF6CA}" type="presParOf" srcId="{BD12EF99-8155-40BB-BC11-C1729C6A24C2}" destId="{49DA1F72-EB49-4556-BEAF-9A37F685EBC9}" srcOrd="2" destOrd="0" presId="urn:microsoft.com/office/officeart/2018/2/layout/IconLabelList"/>
    <dgm:cxn modelId="{A0E8A077-3828-4C09-9C4F-8822DBC3B354}" type="presParOf" srcId="{3813E979-8CF8-4CD8-BE19-DA2588AB1699}" destId="{6BD53658-00AA-4F55-A6AE-C0A2E9BDCF8F}" srcOrd="5" destOrd="0" presId="urn:microsoft.com/office/officeart/2018/2/layout/IconLabelList"/>
    <dgm:cxn modelId="{675C087D-7AA1-4221-8C57-71C7E9107B9D}" type="presParOf" srcId="{3813E979-8CF8-4CD8-BE19-DA2588AB1699}" destId="{3362A7A0-F6A0-43B8-A425-0F993D5278FE}" srcOrd="6" destOrd="0" presId="urn:microsoft.com/office/officeart/2018/2/layout/IconLabelList"/>
    <dgm:cxn modelId="{890EBDD4-6F18-4D1D-8CA0-13E1C1066D33}" type="presParOf" srcId="{3362A7A0-F6A0-43B8-A425-0F993D5278FE}" destId="{5500F4CF-7BBF-4D1B-A117-2BEE686AA590}" srcOrd="0" destOrd="0" presId="urn:microsoft.com/office/officeart/2018/2/layout/IconLabelList"/>
    <dgm:cxn modelId="{218DB372-E126-46A4-BD8C-AC8D4BB5F395}" type="presParOf" srcId="{3362A7A0-F6A0-43B8-A425-0F993D5278FE}" destId="{A280AABE-CE12-462D-B5D9-A7A029A3D9D8}" srcOrd="1" destOrd="0" presId="urn:microsoft.com/office/officeart/2018/2/layout/IconLabelList"/>
    <dgm:cxn modelId="{C06F484A-9FD9-4426-8546-FE44F7D7308C}" type="presParOf" srcId="{3362A7A0-F6A0-43B8-A425-0F993D5278FE}" destId="{9A93EB89-69A8-429C-A142-1745F997659F}" srcOrd="2" destOrd="0" presId="urn:microsoft.com/office/officeart/2018/2/layout/IconLabelList"/>
    <dgm:cxn modelId="{B38FA0F6-BD5B-4DEB-BF84-A3C874B7D51E}" type="presParOf" srcId="{3813E979-8CF8-4CD8-BE19-DA2588AB1699}" destId="{F72D5534-6ED1-47EC-BC97-3EECA642DF51}" srcOrd="7" destOrd="0" presId="urn:microsoft.com/office/officeart/2018/2/layout/IconLabelList"/>
    <dgm:cxn modelId="{474D8446-718A-4CC8-BD0F-EB76F759626E}" type="presParOf" srcId="{3813E979-8CF8-4CD8-BE19-DA2588AB1699}" destId="{D80DAE2E-758C-4451-A624-D86F8CD91B2A}" srcOrd="8" destOrd="0" presId="urn:microsoft.com/office/officeart/2018/2/layout/IconLabelList"/>
    <dgm:cxn modelId="{4306F98E-2E6F-4C09-B0F7-EE0D2ED814CA}" type="presParOf" srcId="{D80DAE2E-758C-4451-A624-D86F8CD91B2A}" destId="{35789175-9144-479B-9791-E199E2D7695D}" srcOrd="0" destOrd="0" presId="urn:microsoft.com/office/officeart/2018/2/layout/IconLabelList"/>
    <dgm:cxn modelId="{6021A571-4B93-460E-AD47-A4D0CFF14E4F}" type="presParOf" srcId="{D80DAE2E-758C-4451-A624-D86F8CD91B2A}" destId="{9629F333-85FD-4B8D-A30E-F2092BF20413}" srcOrd="1" destOrd="0" presId="urn:microsoft.com/office/officeart/2018/2/layout/IconLabelList"/>
    <dgm:cxn modelId="{C8FE9E9C-5BA2-4201-8E31-CC0E9994D372}" type="presParOf" srcId="{D80DAE2E-758C-4451-A624-D86F8CD91B2A}" destId="{51BEAE90-7C5F-41B8-8C28-4ABA88B5B25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4CD720-E0E8-49A4-A947-E2DBB764399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EF1B36F-4FD8-4F6F-801C-C46116CE339D}">
      <dgm:prSet/>
      <dgm:spPr/>
      <dgm:t>
        <a:bodyPr/>
        <a:lstStyle/>
        <a:p>
          <a:r>
            <a:rPr lang="en-US" dirty="0"/>
            <a:t>Lead safe applications declined in 3rd Quarter 2023 to 355, continuing a concerning five-quarter decline (down from 1,000/</a:t>
          </a:r>
          <a:r>
            <a:rPr lang="en-US" dirty="0" err="1"/>
            <a:t>qtr</a:t>
          </a:r>
          <a:r>
            <a:rPr lang="en-US" dirty="0"/>
            <a:t> in mid 2022) </a:t>
          </a:r>
        </a:p>
      </dgm:t>
    </dgm:pt>
    <dgm:pt modelId="{CF2DF780-DB1A-4720-ADC1-9E0A455AEE52}" type="parTrans" cxnId="{7955BD69-F39D-43B5-9BB1-23408BF4AEBA}">
      <dgm:prSet/>
      <dgm:spPr/>
      <dgm:t>
        <a:bodyPr/>
        <a:lstStyle/>
        <a:p>
          <a:endParaRPr lang="en-US"/>
        </a:p>
      </dgm:t>
    </dgm:pt>
    <dgm:pt modelId="{52B0F4F1-EA9D-4CCC-8874-0D57946E60A0}" type="sibTrans" cxnId="{7955BD69-F39D-43B5-9BB1-23408BF4AEBA}">
      <dgm:prSet/>
      <dgm:spPr/>
      <dgm:t>
        <a:bodyPr/>
        <a:lstStyle/>
        <a:p>
          <a:endParaRPr lang="en-US"/>
        </a:p>
      </dgm:t>
    </dgm:pt>
    <dgm:pt modelId="{B3E90754-8AD9-42E9-ACCE-5C52C58DA119}">
      <dgm:prSet/>
      <dgm:spPr/>
      <dgm:t>
        <a:bodyPr/>
        <a:lstStyle/>
        <a:p>
          <a:r>
            <a:rPr lang="en-US" dirty="0"/>
            <a:t>Application approval rates remain high (88%) but unapproved and denied applications involve over 4,000 units of housing</a:t>
          </a:r>
        </a:p>
      </dgm:t>
    </dgm:pt>
    <dgm:pt modelId="{619583B1-4E25-4F2D-AA3A-2BED73A5C9A7}" type="parTrans" cxnId="{D6DC868F-D696-4B8F-8E0D-AB799E9A2023}">
      <dgm:prSet/>
      <dgm:spPr/>
      <dgm:t>
        <a:bodyPr/>
        <a:lstStyle/>
        <a:p>
          <a:endParaRPr lang="en-US"/>
        </a:p>
      </dgm:t>
    </dgm:pt>
    <dgm:pt modelId="{E290331A-E7BA-470C-8BB6-58551E029EE6}" type="sibTrans" cxnId="{D6DC868F-D696-4B8F-8E0D-AB799E9A2023}">
      <dgm:prSet/>
      <dgm:spPr/>
      <dgm:t>
        <a:bodyPr/>
        <a:lstStyle/>
        <a:p>
          <a:endParaRPr lang="en-US"/>
        </a:p>
      </dgm:t>
    </dgm:pt>
    <dgm:pt modelId="{1332C115-D2F8-49AA-8051-51567416A39D}">
      <dgm:prSet/>
      <dgm:spPr/>
      <dgm:t>
        <a:bodyPr/>
        <a:lstStyle/>
        <a:p>
          <a:r>
            <a:rPr lang="en-US" dirty="0"/>
            <a:t>Renewals among previously certified properties have improved to 57% but 467 certificates have expired suggesting owner ambivalence to continued compliance; continued nonrenewal jeopardizes overall objectives</a:t>
          </a:r>
        </a:p>
      </dgm:t>
    </dgm:pt>
    <dgm:pt modelId="{6C2D34F4-69D4-4950-A449-4D629C071916}" type="parTrans" cxnId="{A05C9B84-E25C-49F0-A408-AF1604C1B955}">
      <dgm:prSet/>
      <dgm:spPr/>
      <dgm:t>
        <a:bodyPr/>
        <a:lstStyle/>
        <a:p>
          <a:endParaRPr lang="en-US"/>
        </a:p>
      </dgm:t>
    </dgm:pt>
    <dgm:pt modelId="{6B5296B6-F9B5-45EE-8FA3-79EAC2BE97A7}" type="sibTrans" cxnId="{A05C9B84-E25C-49F0-A408-AF1604C1B955}">
      <dgm:prSet/>
      <dgm:spPr/>
      <dgm:t>
        <a:bodyPr/>
        <a:lstStyle/>
        <a:p>
          <a:endParaRPr lang="en-US"/>
        </a:p>
      </dgm:t>
    </dgm:pt>
    <dgm:pt modelId="{9DD8805C-32DC-4757-8F36-3E7627A0AF94}">
      <dgm:prSet/>
      <dgm:spPr/>
      <dgm:t>
        <a:bodyPr/>
        <a:lstStyle/>
        <a:p>
          <a:r>
            <a:rPr lang="en-US" dirty="0"/>
            <a:t>Overall property compliance trend in line with peer cities, especially among registered rentals, but well below level required to reach full compliance by 2018 (approx. 2,600 new applications per quarter)</a:t>
          </a:r>
        </a:p>
      </dgm:t>
    </dgm:pt>
    <dgm:pt modelId="{F2E9519A-955E-4807-9F02-6845D2A14D29}" type="parTrans" cxnId="{5ACDECC9-049B-44E0-AEDD-92B100CE4627}">
      <dgm:prSet/>
      <dgm:spPr/>
      <dgm:t>
        <a:bodyPr/>
        <a:lstStyle/>
        <a:p>
          <a:endParaRPr lang="en-US"/>
        </a:p>
      </dgm:t>
    </dgm:pt>
    <dgm:pt modelId="{BFC15AAE-0A1B-4578-A8A0-C89CC94E5E96}" type="sibTrans" cxnId="{5ACDECC9-049B-44E0-AEDD-92B100CE4627}">
      <dgm:prSet/>
      <dgm:spPr/>
      <dgm:t>
        <a:bodyPr/>
        <a:lstStyle/>
        <a:p>
          <a:endParaRPr lang="en-US"/>
        </a:p>
      </dgm:t>
    </dgm:pt>
    <dgm:pt modelId="{D60E8099-06DC-4275-B9B5-702B9D78B85A}" type="pres">
      <dgm:prSet presAssocID="{6E4CD720-E0E8-49A4-A947-E2DBB7643992}" presName="linear" presStyleCnt="0">
        <dgm:presLayoutVars>
          <dgm:animLvl val="lvl"/>
          <dgm:resizeHandles val="exact"/>
        </dgm:presLayoutVars>
      </dgm:prSet>
      <dgm:spPr/>
    </dgm:pt>
    <dgm:pt modelId="{25249DDE-8AF5-4A67-A303-4F917DD1C7E9}" type="pres">
      <dgm:prSet presAssocID="{EEF1B36F-4FD8-4F6F-801C-C46116CE339D}" presName="parentText" presStyleLbl="node1" presStyleIdx="0" presStyleCnt="4">
        <dgm:presLayoutVars>
          <dgm:chMax val="0"/>
          <dgm:bulletEnabled val="1"/>
        </dgm:presLayoutVars>
      </dgm:prSet>
      <dgm:spPr/>
    </dgm:pt>
    <dgm:pt modelId="{FDFA57F5-870A-43DA-B4BF-D9E9D2E81F49}" type="pres">
      <dgm:prSet presAssocID="{52B0F4F1-EA9D-4CCC-8874-0D57946E60A0}" presName="spacer" presStyleCnt="0"/>
      <dgm:spPr/>
    </dgm:pt>
    <dgm:pt modelId="{36E4E4A3-ED65-4DF3-92DF-E4E4956EAF61}" type="pres">
      <dgm:prSet presAssocID="{B3E90754-8AD9-42E9-ACCE-5C52C58DA119}" presName="parentText" presStyleLbl="node1" presStyleIdx="1" presStyleCnt="4">
        <dgm:presLayoutVars>
          <dgm:chMax val="0"/>
          <dgm:bulletEnabled val="1"/>
        </dgm:presLayoutVars>
      </dgm:prSet>
      <dgm:spPr/>
    </dgm:pt>
    <dgm:pt modelId="{C002D3C8-C3B7-41A3-BE1C-8E0420004991}" type="pres">
      <dgm:prSet presAssocID="{E290331A-E7BA-470C-8BB6-58551E029EE6}" presName="spacer" presStyleCnt="0"/>
      <dgm:spPr/>
    </dgm:pt>
    <dgm:pt modelId="{74A9AFA2-10C9-4197-841C-EEF9036BE3CB}" type="pres">
      <dgm:prSet presAssocID="{1332C115-D2F8-49AA-8051-51567416A39D}" presName="parentText" presStyleLbl="node1" presStyleIdx="2" presStyleCnt="4">
        <dgm:presLayoutVars>
          <dgm:chMax val="0"/>
          <dgm:bulletEnabled val="1"/>
        </dgm:presLayoutVars>
      </dgm:prSet>
      <dgm:spPr/>
    </dgm:pt>
    <dgm:pt modelId="{FAB7EB85-A0D4-45BF-9621-5D30BC57630A}" type="pres">
      <dgm:prSet presAssocID="{6B5296B6-F9B5-45EE-8FA3-79EAC2BE97A7}" presName="spacer" presStyleCnt="0"/>
      <dgm:spPr/>
    </dgm:pt>
    <dgm:pt modelId="{EA38A4B3-21F7-425D-910E-FCE3385F6E31}" type="pres">
      <dgm:prSet presAssocID="{9DD8805C-32DC-4757-8F36-3E7627A0AF94}" presName="parentText" presStyleLbl="node1" presStyleIdx="3" presStyleCnt="4">
        <dgm:presLayoutVars>
          <dgm:chMax val="0"/>
          <dgm:bulletEnabled val="1"/>
        </dgm:presLayoutVars>
      </dgm:prSet>
      <dgm:spPr/>
    </dgm:pt>
  </dgm:ptLst>
  <dgm:cxnLst>
    <dgm:cxn modelId="{5667C91A-D5A3-41B8-AD1E-2AE9C1520075}" type="presOf" srcId="{B3E90754-8AD9-42E9-ACCE-5C52C58DA119}" destId="{36E4E4A3-ED65-4DF3-92DF-E4E4956EAF61}" srcOrd="0" destOrd="0" presId="urn:microsoft.com/office/officeart/2005/8/layout/vList2"/>
    <dgm:cxn modelId="{7955BD69-F39D-43B5-9BB1-23408BF4AEBA}" srcId="{6E4CD720-E0E8-49A4-A947-E2DBB7643992}" destId="{EEF1B36F-4FD8-4F6F-801C-C46116CE339D}" srcOrd="0" destOrd="0" parTransId="{CF2DF780-DB1A-4720-ADC1-9E0A455AEE52}" sibTransId="{52B0F4F1-EA9D-4CCC-8874-0D57946E60A0}"/>
    <dgm:cxn modelId="{A05C9B84-E25C-49F0-A408-AF1604C1B955}" srcId="{6E4CD720-E0E8-49A4-A947-E2DBB7643992}" destId="{1332C115-D2F8-49AA-8051-51567416A39D}" srcOrd="2" destOrd="0" parTransId="{6C2D34F4-69D4-4950-A449-4D629C071916}" sibTransId="{6B5296B6-F9B5-45EE-8FA3-79EAC2BE97A7}"/>
    <dgm:cxn modelId="{D6DC868F-D696-4B8F-8E0D-AB799E9A2023}" srcId="{6E4CD720-E0E8-49A4-A947-E2DBB7643992}" destId="{B3E90754-8AD9-42E9-ACCE-5C52C58DA119}" srcOrd="1" destOrd="0" parTransId="{619583B1-4E25-4F2D-AA3A-2BED73A5C9A7}" sibTransId="{E290331A-E7BA-470C-8BB6-58551E029EE6}"/>
    <dgm:cxn modelId="{CDFC2A96-DE6A-4D1A-906C-61AE2B5057D5}" type="presOf" srcId="{9DD8805C-32DC-4757-8F36-3E7627A0AF94}" destId="{EA38A4B3-21F7-425D-910E-FCE3385F6E31}" srcOrd="0" destOrd="0" presId="urn:microsoft.com/office/officeart/2005/8/layout/vList2"/>
    <dgm:cxn modelId="{89F96799-E352-4235-AD1D-835047559497}" type="presOf" srcId="{1332C115-D2F8-49AA-8051-51567416A39D}" destId="{74A9AFA2-10C9-4197-841C-EEF9036BE3CB}" srcOrd="0" destOrd="0" presId="urn:microsoft.com/office/officeart/2005/8/layout/vList2"/>
    <dgm:cxn modelId="{9964BAA5-65F8-4DC0-AA85-C4F0A587E7C3}" type="presOf" srcId="{EEF1B36F-4FD8-4F6F-801C-C46116CE339D}" destId="{25249DDE-8AF5-4A67-A303-4F917DD1C7E9}" srcOrd="0" destOrd="0" presId="urn:microsoft.com/office/officeart/2005/8/layout/vList2"/>
    <dgm:cxn modelId="{F7E976C7-5C31-4D1D-869D-3B5756D7C3A0}" type="presOf" srcId="{6E4CD720-E0E8-49A4-A947-E2DBB7643992}" destId="{D60E8099-06DC-4275-B9B5-702B9D78B85A}" srcOrd="0" destOrd="0" presId="urn:microsoft.com/office/officeart/2005/8/layout/vList2"/>
    <dgm:cxn modelId="{5ACDECC9-049B-44E0-AEDD-92B100CE4627}" srcId="{6E4CD720-E0E8-49A4-A947-E2DBB7643992}" destId="{9DD8805C-32DC-4757-8F36-3E7627A0AF94}" srcOrd="3" destOrd="0" parTransId="{F2E9519A-955E-4807-9F02-6845D2A14D29}" sibTransId="{BFC15AAE-0A1B-4578-A8A0-C89CC94E5E96}"/>
    <dgm:cxn modelId="{0741DB07-41ED-4950-A7E8-09A1C9B04E96}" type="presParOf" srcId="{D60E8099-06DC-4275-B9B5-702B9D78B85A}" destId="{25249DDE-8AF5-4A67-A303-4F917DD1C7E9}" srcOrd="0" destOrd="0" presId="urn:microsoft.com/office/officeart/2005/8/layout/vList2"/>
    <dgm:cxn modelId="{5A0E01F4-9A30-4A97-95B8-9E5AF612DA9C}" type="presParOf" srcId="{D60E8099-06DC-4275-B9B5-702B9D78B85A}" destId="{FDFA57F5-870A-43DA-B4BF-D9E9D2E81F49}" srcOrd="1" destOrd="0" presId="urn:microsoft.com/office/officeart/2005/8/layout/vList2"/>
    <dgm:cxn modelId="{6A047FA7-CF7D-41F9-B5DF-55FD769D80D8}" type="presParOf" srcId="{D60E8099-06DC-4275-B9B5-702B9D78B85A}" destId="{36E4E4A3-ED65-4DF3-92DF-E4E4956EAF61}" srcOrd="2" destOrd="0" presId="urn:microsoft.com/office/officeart/2005/8/layout/vList2"/>
    <dgm:cxn modelId="{4216CB68-771B-45B7-8912-BEB9E98133A9}" type="presParOf" srcId="{D60E8099-06DC-4275-B9B5-702B9D78B85A}" destId="{C002D3C8-C3B7-41A3-BE1C-8E0420004991}" srcOrd="3" destOrd="0" presId="urn:microsoft.com/office/officeart/2005/8/layout/vList2"/>
    <dgm:cxn modelId="{12CCBEF0-25F8-4EAE-A681-20FC51CD307A}" type="presParOf" srcId="{D60E8099-06DC-4275-B9B5-702B9D78B85A}" destId="{74A9AFA2-10C9-4197-841C-EEF9036BE3CB}" srcOrd="4" destOrd="0" presId="urn:microsoft.com/office/officeart/2005/8/layout/vList2"/>
    <dgm:cxn modelId="{9CEC948B-182B-4440-A371-87C65724A035}" type="presParOf" srcId="{D60E8099-06DC-4275-B9B5-702B9D78B85A}" destId="{FAB7EB85-A0D4-45BF-9621-5D30BC57630A}" srcOrd="5" destOrd="0" presId="urn:microsoft.com/office/officeart/2005/8/layout/vList2"/>
    <dgm:cxn modelId="{9958B3FA-08D0-4CD0-95BC-FA88B8DC4924}" type="presParOf" srcId="{D60E8099-06DC-4275-B9B5-702B9D78B85A}" destId="{EA38A4B3-21F7-425D-910E-FCE3385F6E3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C048A-25B6-4402-8165-140E7D310C25}">
      <dsp:nvSpPr>
        <dsp:cNvPr id="0" name=""/>
        <dsp:cNvSpPr/>
      </dsp:nvSpPr>
      <dsp:spPr>
        <a:xfrm>
          <a:off x="828914" y="138543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F6A700-C29B-4907-9933-74A3B383814B}">
      <dsp:nvSpPr>
        <dsp:cNvPr id="0" name=""/>
        <dsp:cNvSpPr/>
      </dsp:nvSpPr>
      <dsp:spPr>
        <a:xfrm>
          <a:off x="333914" y="2489487"/>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Context – Zones &amp; Rental Universe</a:t>
          </a:r>
        </a:p>
      </dsp:txBody>
      <dsp:txXfrm>
        <a:off x="333914" y="2489487"/>
        <a:ext cx="1800000" cy="855000"/>
      </dsp:txXfrm>
    </dsp:sp>
    <dsp:sp modelId="{FF923541-2E8E-4FEE-A3B8-C5D44C4255F2}">
      <dsp:nvSpPr>
        <dsp:cNvPr id="0" name=""/>
        <dsp:cNvSpPr/>
      </dsp:nvSpPr>
      <dsp:spPr>
        <a:xfrm>
          <a:off x="2943914" y="138543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543EBF-5D85-47C0-9717-C99040642C37}">
      <dsp:nvSpPr>
        <dsp:cNvPr id="0" name=""/>
        <dsp:cNvSpPr/>
      </dsp:nvSpPr>
      <dsp:spPr>
        <a:xfrm>
          <a:off x="2448914" y="2489487"/>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Implementation Progress</a:t>
          </a:r>
        </a:p>
      </dsp:txBody>
      <dsp:txXfrm>
        <a:off x="2448914" y="2489487"/>
        <a:ext cx="1800000" cy="855000"/>
      </dsp:txXfrm>
    </dsp:sp>
    <dsp:sp modelId="{D1813E87-4BCA-4119-9563-BC30F8A5C711}">
      <dsp:nvSpPr>
        <dsp:cNvPr id="0" name=""/>
        <dsp:cNvSpPr/>
      </dsp:nvSpPr>
      <dsp:spPr>
        <a:xfrm>
          <a:off x="5058914" y="138543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DA1F72-EB49-4556-BEAF-9A37F685EBC9}">
      <dsp:nvSpPr>
        <dsp:cNvPr id="0" name=""/>
        <dsp:cNvSpPr/>
      </dsp:nvSpPr>
      <dsp:spPr>
        <a:xfrm>
          <a:off x="4563914" y="2489487"/>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Quarterly Metrics</a:t>
          </a:r>
        </a:p>
      </dsp:txBody>
      <dsp:txXfrm>
        <a:off x="4563914" y="2489487"/>
        <a:ext cx="1800000" cy="855000"/>
      </dsp:txXfrm>
    </dsp:sp>
    <dsp:sp modelId="{5500F4CF-7BBF-4D1B-A117-2BEE686AA590}">
      <dsp:nvSpPr>
        <dsp:cNvPr id="0" name=""/>
        <dsp:cNvSpPr/>
      </dsp:nvSpPr>
      <dsp:spPr>
        <a:xfrm>
          <a:off x="7173914" y="138543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93EB89-69A8-429C-A142-1745F997659F}">
      <dsp:nvSpPr>
        <dsp:cNvPr id="0" name=""/>
        <dsp:cNvSpPr/>
      </dsp:nvSpPr>
      <dsp:spPr>
        <a:xfrm>
          <a:off x="6678914" y="2489487"/>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Compliance Findings</a:t>
          </a:r>
        </a:p>
      </dsp:txBody>
      <dsp:txXfrm>
        <a:off x="6678914" y="2489487"/>
        <a:ext cx="1800000" cy="855000"/>
      </dsp:txXfrm>
    </dsp:sp>
    <dsp:sp modelId="{35789175-9144-479B-9791-E199E2D7695D}">
      <dsp:nvSpPr>
        <dsp:cNvPr id="0" name=""/>
        <dsp:cNvSpPr/>
      </dsp:nvSpPr>
      <dsp:spPr>
        <a:xfrm>
          <a:off x="9288914" y="138543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BEAE90-7C5F-41B8-8C28-4ABA88B5B258}">
      <dsp:nvSpPr>
        <dsp:cNvPr id="0" name=""/>
        <dsp:cNvSpPr/>
      </dsp:nvSpPr>
      <dsp:spPr>
        <a:xfrm>
          <a:off x="8793914" y="2489487"/>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Conclusions</a:t>
          </a:r>
        </a:p>
      </dsp:txBody>
      <dsp:txXfrm>
        <a:off x="8793914" y="2489487"/>
        <a:ext cx="1800000" cy="85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49DDE-8AF5-4A67-A303-4F917DD1C7E9}">
      <dsp:nvSpPr>
        <dsp:cNvPr id="0" name=""/>
        <dsp:cNvSpPr/>
      </dsp:nvSpPr>
      <dsp:spPr>
        <a:xfrm>
          <a:off x="0" y="298169"/>
          <a:ext cx="6367912" cy="1409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Lead safe applications declined in 3rd Quarter 2023 to 355, continuing a concerning five-quarter decline (down from 1,000/</a:t>
          </a:r>
          <a:r>
            <a:rPr lang="en-US" sz="2000" kern="1200" dirty="0" err="1"/>
            <a:t>qtr</a:t>
          </a:r>
          <a:r>
            <a:rPr lang="en-US" sz="2000" kern="1200" dirty="0"/>
            <a:t> in mid 2022) </a:t>
          </a:r>
        </a:p>
      </dsp:txBody>
      <dsp:txXfrm>
        <a:off x="68787" y="366956"/>
        <a:ext cx="6230338" cy="1271544"/>
      </dsp:txXfrm>
    </dsp:sp>
    <dsp:sp modelId="{36E4E4A3-ED65-4DF3-92DF-E4E4956EAF61}">
      <dsp:nvSpPr>
        <dsp:cNvPr id="0" name=""/>
        <dsp:cNvSpPr/>
      </dsp:nvSpPr>
      <dsp:spPr>
        <a:xfrm>
          <a:off x="0" y="1764887"/>
          <a:ext cx="6367912" cy="140911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Application approval rates remain high (88%) but unapproved and denied applications involve over 4,000 units of housing</a:t>
          </a:r>
        </a:p>
      </dsp:txBody>
      <dsp:txXfrm>
        <a:off x="68787" y="1833674"/>
        <a:ext cx="6230338" cy="1271544"/>
      </dsp:txXfrm>
    </dsp:sp>
    <dsp:sp modelId="{74A9AFA2-10C9-4197-841C-EEF9036BE3CB}">
      <dsp:nvSpPr>
        <dsp:cNvPr id="0" name=""/>
        <dsp:cNvSpPr/>
      </dsp:nvSpPr>
      <dsp:spPr>
        <a:xfrm>
          <a:off x="0" y="3231606"/>
          <a:ext cx="6367912" cy="140911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Renewals among previously certified properties have improved to 57% but 467 certificates have expired suggesting owner ambivalence to continued compliance; continued nonrenewal jeopardizes overall objectives</a:t>
          </a:r>
        </a:p>
      </dsp:txBody>
      <dsp:txXfrm>
        <a:off x="68787" y="3300393"/>
        <a:ext cx="6230338" cy="1271544"/>
      </dsp:txXfrm>
    </dsp:sp>
    <dsp:sp modelId="{EA38A4B3-21F7-425D-910E-FCE3385F6E31}">
      <dsp:nvSpPr>
        <dsp:cNvPr id="0" name=""/>
        <dsp:cNvSpPr/>
      </dsp:nvSpPr>
      <dsp:spPr>
        <a:xfrm>
          <a:off x="0" y="4698325"/>
          <a:ext cx="6367912" cy="14091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Overall property compliance trend in line with peer cities, especially among registered rentals, but well below level required to reach full compliance by 2018 (approx. 2,600 new applications per quarter)</a:t>
          </a:r>
        </a:p>
      </dsp:txBody>
      <dsp:txXfrm>
        <a:off x="68787" y="4767112"/>
        <a:ext cx="6230338" cy="127154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F3AA88-AB37-4FEA-9190-32791E52DF9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37981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3AA88-AB37-4FEA-9190-32791E52DF9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37642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3AA88-AB37-4FEA-9190-32791E52DF9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272938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3AA88-AB37-4FEA-9190-32791E52DF9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138375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F3AA88-AB37-4FEA-9190-32791E52DF9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234591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3AA88-AB37-4FEA-9190-32791E52DF9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309466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3AA88-AB37-4FEA-9190-32791E52DF93}"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63165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F3AA88-AB37-4FEA-9190-32791E52DF93}"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9886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3AA88-AB37-4FEA-9190-32791E52DF93}"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48825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F3AA88-AB37-4FEA-9190-32791E52DF9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60601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F3AA88-AB37-4FEA-9190-32791E52DF9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DF2BC-0F8D-4B6B-89EC-D72B3797804C}" type="slidenum">
              <a:rPr lang="en-US" smtClean="0"/>
              <a:t>‹#›</a:t>
            </a:fld>
            <a:endParaRPr lang="en-US"/>
          </a:p>
        </p:txBody>
      </p:sp>
    </p:spTree>
    <p:extLst>
      <p:ext uri="{BB962C8B-B14F-4D97-AF65-F5344CB8AC3E}">
        <p14:creationId xmlns:p14="http://schemas.microsoft.com/office/powerpoint/2010/main" val="239307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3AA88-AB37-4FEA-9190-32791E52DF93}" type="datetimeFigureOut">
              <a:rPr lang="en-US" smtClean="0"/>
              <a:t>12/13/2023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DF2BC-0F8D-4B6B-89EC-D72B3797804C}" type="slidenum">
              <a:rPr lang="en-US" smtClean="0"/>
              <a:t>‹#›</a:t>
            </a:fld>
            <a:endParaRPr lang="en-US"/>
          </a:p>
        </p:txBody>
      </p:sp>
    </p:spTree>
    <p:extLst>
      <p:ext uri="{BB962C8B-B14F-4D97-AF65-F5344CB8AC3E}">
        <p14:creationId xmlns:p14="http://schemas.microsoft.com/office/powerpoint/2010/main" val="2525454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kern="1200">
                <a:solidFill>
                  <a:srgbClr val="FFFFFF"/>
                </a:solidFill>
                <a:latin typeface="+mj-lt"/>
                <a:ea typeface="+mj-ea"/>
                <a:cs typeface="+mj-cs"/>
              </a:rPr>
              <a:t>Lead Safe Auditor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endParaRPr lang="en-US" sz="2800" dirty="0"/>
          </a:p>
          <a:p>
            <a:pPr algn="l"/>
            <a:r>
              <a:rPr lang="en-US" sz="2800" dirty="0"/>
              <a:t>Report to the Lead Safe Advisory Board</a:t>
            </a:r>
          </a:p>
          <a:p>
            <a:pPr algn="l"/>
            <a:r>
              <a:rPr lang="en-US" sz="2800" dirty="0"/>
              <a:t>City of Cleveland</a:t>
            </a:r>
          </a:p>
          <a:p>
            <a:pPr algn="l"/>
            <a:endParaRPr lang="en-US" sz="2800" dirty="0"/>
          </a:p>
          <a:p>
            <a:pPr algn="l"/>
            <a:r>
              <a:rPr lang="en-US" sz="2800" dirty="0"/>
              <a:t>Period: July-September 2023</a:t>
            </a:r>
          </a:p>
          <a:p>
            <a:pPr algn="l"/>
            <a:endParaRPr lang="en-US" sz="2800" dirty="0"/>
          </a:p>
          <a:p>
            <a:pPr algn="l"/>
            <a:r>
              <a:rPr lang="en-US" sz="2800" dirty="0"/>
              <a:t>December 2023</a:t>
            </a:r>
          </a:p>
        </p:txBody>
      </p:sp>
    </p:spTree>
    <p:extLst>
      <p:ext uri="{BB962C8B-B14F-4D97-AF65-F5344CB8AC3E}">
        <p14:creationId xmlns:p14="http://schemas.microsoft.com/office/powerpoint/2010/main" val="22387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838200" y="643467"/>
            <a:ext cx="2951205" cy="5571066"/>
          </a:xfrm>
        </p:spPr>
        <p:txBody>
          <a:bodyPr>
            <a:normAutofit/>
          </a:bodyPr>
          <a:lstStyle/>
          <a:p>
            <a:r>
              <a:rPr lang="en-US" dirty="0">
                <a:solidFill>
                  <a:srgbClr val="FFFFFF"/>
                </a:solidFill>
              </a:rPr>
              <a:t>Lead Safe Comment Portal – July 2023 to present</a:t>
            </a:r>
          </a:p>
        </p:txBody>
      </p:sp>
      <p:graphicFrame>
        <p:nvGraphicFramePr>
          <p:cNvPr id="3" name="Table 2">
            <a:extLst>
              <a:ext uri="{FF2B5EF4-FFF2-40B4-BE49-F238E27FC236}">
                <a16:creationId xmlns:a16="http://schemas.microsoft.com/office/drawing/2014/main" id="{ABC645FC-80F1-2100-C6EE-C33C2BEB8B6F}"/>
              </a:ext>
            </a:extLst>
          </p:cNvPr>
          <p:cNvGraphicFramePr>
            <a:graphicFrameLocks noGrp="1"/>
          </p:cNvGraphicFramePr>
          <p:nvPr>
            <p:extLst>
              <p:ext uri="{D42A27DB-BD31-4B8C-83A1-F6EECF244321}">
                <p14:modId xmlns:p14="http://schemas.microsoft.com/office/powerpoint/2010/main" val="2214086945"/>
              </p:ext>
            </p:extLst>
          </p:nvPr>
        </p:nvGraphicFramePr>
        <p:xfrm>
          <a:off x="4404360" y="982987"/>
          <a:ext cx="7537704" cy="4656432"/>
        </p:xfrm>
        <a:graphic>
          <a:graphicData uri="http://schemas.openxmlformats.org/drawingml/2006/table">
            <a:tbl>
              <a:tblPr/>
              <a:tblGrid>
                <a:gridCol w="1077127">
                  <a:extLst>
                    <a:ext uri="{9D8B030D-6E8A-4147-A177-3AD203B41FA5}">
                      <a16:colId xmlns:a16="http://schemas.microsoft.com/office/drawing/2014/main" val="4143239810"/>
                    </a:ext>
                  </a:extLst>
                </a:gridCol>
                <a:gridCol w="1175345">
                  <a:extLst>
                    <a:ext uri="{9D8B030D-6E8A-4147-A177-3AD203B41FA5}">
                      <a16:colId xmlns:a16="http://schemas.microsoft.com/office/drawing/2014/main" val="547208436"/>
                    </a:ext>
                  </a:extLst>
                </a:gridCol>
                <a:gridCol w="5285232">
                  <a:extLst>
                    <a:ext uri="{9D8B030D-6E8A-4147-A177-3AD203B41FA5}">
                      <a16:colId xmlns:a16="http://schemas.microsoft.com/office/drawing/2014/main" val="4284085764"/>
                    </a:ext>
                  </a:extLst>
                </a:gridCol>
              </a:tblGrid>
              <a:tr h="120491">
                <a:tc>
                  <a:txBody>
                    <a:bodyPr/>
                    <a:lstStyle/>
                    <a:p>
                      <a:pPr algn="l" rtl="0" fontAlgn="b"/>
                      <a:r>
                        <a:rPr lang="en-US" sz="1600" dirty="0">
                          <a:effectLst/>
                        </a:rPr>
                        <a:t>9/23/2023</a:t>
                      </a: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txBody>
                  <a:tcPr marL="5868" marR="5868" marT="3912" marB="391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Property manager</a:t>
                      </a: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txBody>
                  <a:tcPr marL="5868" marR="5868" marT="3912" marB="391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I have applied to the CHN program for lead safe repair work. It took 6 month for CHN to review the submission and they have yet to schedule a lead assessor to test the property. I know for a fact that there is a lack a RRP certified contractors as I have personally received multiple RFP's. My question is what is the landlord status with the city's proposed laws and potential liability after applying for the program. My experience is 6 months and counting.</a:t>
                      </a:r>
                    </a:p>
                    <a:p>
                      <a:pPr algn="l" rtl="0" fontAlgn="b"/>
                      <a:endParaRPr lang="en-US" sz="1600" dirty="0">
                        <a:effectLst/>
                      </a:endParaRPr>
                    </a:p>
                  </a:txBody>
                  <a:tcPr marL="5868" marR="5868" marT="3912" marB="391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81768577"/>
                  </a:ext>
                </a:extLst>
              </a:tr>
              <a:tr h="176825">
                <a:tc>
                  <a:txBody>
                    <a:bodyPr/>
                    <a:lstStyle/>
                    <a:p>
                      <a:pPr algn="l" rtl="0" fontAlgn="b"/>
                      <a:r>
                        <a:rPr lang="en-US" sz="1600" dirty="0">
                          <a:effectLst/>
                        </a:rPr>
                        <a:t>11/15/2023</a:t>
                      </a: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txBody>
                  <a:tcPr marL="5868" marR="5868" marT="3912" marB="391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Lead Risk Assessor</a:t>
                      </a:r>
                    </a:p>
                    <a:p>
                      <a:pPr algn="l" rtl="0" fontAlgn="b"/>
                      <a:endParaRPr lang="en-US" sz="1600" dirty="0">
                        <a:effectLst/>
                      </a:endParaRPr>
                    </a:p>
                    <a:p>
                      <a:pPr algn="l" rtl="0" fontAlgn="b"/>
                      <a:endParaRPr lang="en-US" sz="1600" dirty="0">
                        <a:effectLst/>
                      </a:endParaRPr>
                    </a:p>
                    <a:p>
                      <a:pPr algn="l" rtl="0" fontAlgn="b"/>
                      <a:endParaRPr lang="en-US" sz="1600" dirty="0">
                        <a:effectLst/>
                      </a:endParaRPr>
                    </a:p>
                    <a:p>
                      <a:pPr algn="l" rtl="0" fontAlgn="b"/>
                      <a:endParaRPr lang="en-US" sz="1600" dirty="0">
                        <a:effectLst/>
                      </a:endParaRPr>
                    </a:p>
                  </a:txBody>
                  <a:tcPr marL="5868" marR="5868" marT="3912" marB="391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City ordinance 365.04.A.1 states that the 90 day limit starts when the residence has obtained clearance. The Building Department has interpreted this incorrectly. They say the 90 day limit starts when the clearance process begins. All dates are based on the lab certificate dates. There is no time limit to obtain a clearance in any HUD rule or ODH ordinance. This is slowing down the process of obtaining a lead safe certificate.</a:t>
                      </a:r>
                    </a:p>
                  </a:txBody>
                  <a:tcPr marL="5868" marR="5868" marT="3912" marB="391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41911750"/>
                  </a:ext>
                </a:extLst>
              </a:tr>
              <a:tr h="176825">
                <a:tc>
                  <a:txBody>
                    <a:bodyPr/>
                    <a:lstStyle/>
                    <a:p>
                      <a:pPr algn="l" rtl="0" fontAlgn="b"/>
                      <a:endParaRPr lang="en-US" sz="1600" dirty="0">
                        <a:effectLst/>
                      </a:endParaRPr>
                    </a:p>
                    <a:p>
                      <a:pPr algn="l" rtl="0" fontAlgn="b"/>
                      <a:r>
                        <a:rPr lang="en-US" sz="1600" dirty="0">
                          <a:effectLst/>
                        </a:rPr>
                        <a:t>11/16/2023</a:t>
                      </a:r>
                    </a:p>
                    <a:p>
                      <a:pPr algn="l" rtl="0" fontAlgn="b"/>
                      <a:endParaRPr lang="en-US" sz="1600" dirty="0">
                        <a:effectLst/>
                      </a:endParaRPr>
                    </a:p>
                  </a:txBody>
                  <a:tcPr marL="5868" marR="5868" marT="3912" marB="391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Lead Risk Assessor</a:t>
                      </a:r>
                    </a:p>
                  </a:txBody>
                  <a:tcPr marL="5868" marR="5868" marT="3912" marB="391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Am I allowed to attend the meeting on December 14.?</a:t>
                      </a:r>
                    </a:p>
                  </a:txBody>
                  <a:tcPr marL="5868" marR="5868" marT="3912" marB="391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20508958"/>
                  </a:ext>
                </a:extLst>
              </a:tr>
            </a:tbl>
          </a:graphicData>
        </a:graphic>
      </p:graphicFrame>
    </p:spTree>
    <p:extLst>
      <p:ext uri="{BB962C8B-B14F-4D97-AF65-F5344CB8AC3E}">
        <p14:creationId xmlns:p14="http://schemas.microsoft.com/office/powerpoint/2010/main" val="185426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a:solidFill>
                  <a:srgbClr val="FFFFFF"/>
                </a:solidFill>
              </a:rPr>
              <a:t>Report Outline</a:t>
            </a:r>
          </a:p>
        </p:txBody>
      </p:sp>
      <p:graphicFrame>
        <p:nvGraphicFramePr>
          <p:cNvPr id="5" name="Content Placeholder 2">
            <a:extLst>
              <a:ext uri="{FF2B5EF4-FFF2-40B4-BE49-F238E27FC236}">
                <a16:creationId xmlns:a16="http://schemas.microsoft.com/office/drawing/2014/main" id="{BB74B582-483E-3BCD-A6AC-6A6D5D483123}"/>
              </a:ext>
            </a:extLst>
          </p:cNvPr>
          <p:cNvGraphicFramePr>
            <a:graphicFrameLocks noGrp="1"/>
          </p:cNvGraphicFramePr>
          <p:nvPr>
            <p:ph idx="1"/>
            <p:extLst>
              <p:ext uri="{D42A27DB-BD31-4B8C-83A1-F6EECF244321}">
                <p14:modId xmlns:p14="http://schemas.microsoft.com/office/powerpoint/2010/main" val="375054300"/>
              </p:ext>
            </p:extLst>
          </p:nvPr>
        </p:nvGraphicFramePr>
        <p:xfrm>
          <a:off x="644056" y="1575459"/>
          <a:ext cx="10927829" cy="472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51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dirty="0"/>
              <a:t>Data through June 30, 2023</a:t>
            </a:r>
          </a:p>
        </p:txBody>
      </p:sp>
      <p:sp>
        <p:nvSpPr>
          <p:cNvPr id="18"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8200" y="1929359"/>
            <a:ext cx="10515600" cy="4351338"/>
          </a:xfrm>
        </p:spPr>
        <p:txBody>
          <a:bodyPr>
            <a:normAutofit/>
          </a:bodyPr>
          <a:lstStyle/>
          <a:p>
            <a:r>
              <a:rPr lang="en-US" sz="2000" kern="1200" dirty="0">
                <a:solidFill>
                  <a:schemeClr val="tx1"/>
                </a:solidFill>
                <a:latin typeface="+mn-lt"/>
                <a:ea typeface="+mn-ea"/>
                <a:cs typeface="+mn-cs"/>
              </a:rPr>
              <a:t>Cumulative First-Time Applications</a:t>
            </a:r>
          </a:p>
          <a:p>
            <a:pPr lvl="1"/>
            <a:r>
              <a:rPr lang="en-US" sz="2000" kern="1200" dirty="0">
                <a:solidFill>
                  <a:schemeClr val="tx1"/>
                </a:solidFill>
                <a:latin typeface="+mn-lt"/>
                <a:ea typeface="+mn-ea"/>
                <a:cs typeface="+mn-cs"/>
              </a:rPr>
              <a:t>Submitted: </a:t>
            </a:r>
            <a:r>
              <a:rPr lang="en-US" sz="2000" dirty="0"/>
              <a:t>7,34</a:t>
            </a:r>
            <a:r>
              <a:rPr lang="en-US" sz="2000" kern="1200" dirty="0">
                <a:solidFill>
                  <a:schemeClr val="tx1"/>
                </a:solidFill>
                <a:latin typeface="+mn-lt"/>
                <a:ea typeface="+mn-ea"/>
                <a:cs typeface="+mn-cs"/>
              </a:rPr>
              <a:t>2 applications (</a:t>
            </a:r>
            <a:r>
              <a:rPr lang="en-US" sz="2000" dirty="0"/>
              <a:t>33</a:t>
            </a:r>
            <a:r>
              <a:rPr lang="en-US" sz="2000" kern="1200" dirty="0">
                <a:solidFill>
                  <a:schemeClr val="tx1"/>
                </a:solidFill>
                <a:latin typeface="+mn-lt"/>
                <a:ea typeface="+mn-ea"/>
                <a:cs typeface="+mn-cs"/>
              </a:rPr>
              <a:t>,148 units)</a:t>
            </a:r>
          </a:p>
          <a:p>
            <a:pPr lvl="1"/>
            <a:r>
              <a:rPr lang="en-US" sz="2000" kern="1200" dirty="0">
                <a:solidFill>
                  <a:schemeClr val="tx1"/>
                </a:solidFill>
                <a:latin typeface="+mn-lt"/>
                <a:ea typeface="+mn-ea"/>
                <a:cs typeface="+mn-cs"/>
              </a:rPr>
              <a:t>Approved: 6,481 applications (29,030 units)</a:t>
            </a:r>
          </a:p>
          <a:p>
            <a:pPr lvl="1"/>
            <a:r>
              <a:rPr lang="en-US" sz="2000" kern="1200" dirty="0">
                <a:solidFill>
                  <a:schemeClr val="tx1"/>
                </a:solidFill>
                <a:latin typeface="+mn-lt"/>
                <a:ea typeface="+mn-ea"/>
                <a:cs typeface="+mn-cs"/>
              </a:rPr>
              <a:t>Unapproved: 861 applications (4,118 units)</a:t>
            </a:r>
          </a:p>
          <a:p>
            <a:endParaRPr lang="en-US" sz="2000" kern="1200" dirty="0">
              <a:solidFill>
                <a:schemeClr val="tx1"/>
              </a:solidFill>
              <a:latin typeface="+mn-lt"/>
              <a:ea typeface="+mn-ea"/>
              <a:cs typeface="+mn-cs"/>
            </a:endParaRPr>
          </a:p>
          <a:p>
            <a:r>
              <a:rPr lang="en-US" sz="2000" kern="1200" dirty="0">
                <a:solidFill>
                  <a:schemeClr val="tx1"/>
                </a:solidFill>
                <a:latin typeface="+mn-lt"/>
                <a:ea typeface="+mn-ea"/>
                <a:cs typeface="+mn-cs"/>
              </a:rPr>
              <a:t>Renewal Applications</a:t>
            </a:r>
          </a:p>
          <a:p>
            <a:pPr lvl="1"/>
            <a:r>
              <a:rPr lang="en-US" sz="2000" kern="1200" dirty="0">
                <a:solidFill>
                  <a:srgbClr val="222222"/>
                </a:solidFill>
                <a:latin typeface="+mn-lt"/>
                <a:ea typeface="+mn-ea"/>
                <a:cs typeface="+mn-cs"/>
              </a:rPr>
              <a:t>1,094 properties certified in first </a:t>
            </a:r>
            <a:r>
              <a:rPr lang="en-US" sz="2000" dirty="0">
                <a:solidFill>
                  <a:srgbClr val="222222"/>
                </a:solidFill>
              </a:rPr>
              <a:t>3</a:t>
            </a:r>
            <a:r>
              <a:rPr lang="en-US" sz="2000" kern="1200" dirty="0">
                <a:solidFill>
                  <a:srgbClr val="222222"/>
                </a:solidFill>
                <a:latin typeface="+mn-lt"/>
                <a:ea typeface="+mn-ea"/>
                <a:cs typeface="+mn-cs"/>
              </a:rPr>
              <a:t> quarters of rollout (1/1/21-9/30/21) subject to renewal</a:t>
            </a:r>
          </a:p>
          <a:p>
            <a:pPr lvl="1"/>
            <a:r>
              <a:rPr lang="en-US" sz="2000" kern="1200" dirty="0">
                <a:solidFill>
                  <a:srgbClr val="222222"/>
                </a:solidFill>
                <a:latin typeface="+mn-lt"/>
                <a:ea typeface="+mn-ea"/>
                <a:cs typeface="+mn-cs"/>
              </a:rPr>
              <a:t>As of 9/30/2023: 627 of these (57%) have renewed and 467 have expired</a:t>
            </a:r>
          </a:p>
        </p:txBody>
      </p:sp>
      <p:sp>
        <p:nvSpPr>
          <p:cNvPr id="4" name="TextBox 3">
            <a:extLst>
              <a:ext uri="{FF2B5EF4-FFF2-40B4-BE49-F238E27FC236}">
                <a16:creationId xmlns:a16="http://schemas.microsoft.com/office/drawing/2014/main" id="{7027F3DA-8D0E-E2FC-289D-57415897934C}"/>
              </a:ext>
            </a:extLst>
          </p:cNvPr>
          <p:cNvSpPr txBox="1"/>
          <p:nvPr/>
        </p:nvSpPr>
        <p:spPr>
          <a:xfrm>
            <a:off x="9623394" y="1947547"/>
            <a:ext cx="1730406" cy="1323439"/>
          </a:xfrm>
          <a:prstGeom prst="rect">
            <a:avLst/>
          </a:prstGeom>
          <a:noFill/>
        </p:spPr>
        <p:txBody>
          <a:bodyPr wrap="square" rtlCol="0">
            <a:spAutoFit/>
          </a:bodyPr>
          <a:lstStyle/>
          <a:p>
            <a:pPr>
              <a:spcAft>
                <a:spcPts val="600"/>
              </a:spcAft>
            </a:pPr>
            <a:r>
              <a:rPr lang="en-US" sz="2000" kern="1200" dirty="0">
                <a:solidFill>
                  <a:schemeClr val="tx1"/>
                </a:solidFill>
                <a:latin typeface="+mn-lt"/>
                <a:ea typeface="+mn-ea"/>
                <a:cs typeface="+mn-cs"/>
              </a:rPr>
              <a:t>Approx 13% of properties and 28% of rental units in City</a:t>
            </a:r>
            <a:endParaRPr lang="en-US" sz="2000" dirty="0"/>
          </a:p>
        </p:txBody>
      </p:sp>
      <p:sp>
        <p:nvSpPr>
          <p:cNvPr id="5" name="Arrow: Right 4">
            <a:extLst>
              <a:ext uri="{FF2B5EF4-FFF2-40B4-BE49-F238E27FC236}">
                <a16:creationId xmlns:a16="http://schemas.microsoft.com/office/drawing/2014/main" id="{C542ED25-A4FA-2BEF-48AD-7319946A8C84}"/>
              </a:ext>
            </a:extLst>
          </p:cNvPr>
          <p:cNvSpPr/>
          <p:nvPr/>
        </p:nvSpPr>
        <p:spPr>
          <a:xfrm>
            <a:off x="8295990" y="21328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39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Safe Applications Count by Quarter</a:t>
            </a:r>
          </a:p>
        </p:txBody>
      </p:sp>
      <p:sp>
        <p:nvSpPr>
          <p:cNvPr id="6" name="Rectangle 5"/>
          <p:cNvSpPr/>
          <p:nvPr/>
        </p:nvSpPr>
        <p:spPr>
          <a:xfrm>
            <a:off x="6360113" y="4722050"/>
            <a:ext cx="4539535" cy="923330"/>
          </a:xfrm>
          <a:prstGeom prst="rect">
            <a:avLst/>
          </a:prstGeom>
        </p:spPr>
        <p:txBody>
          <a:bodyPr wrap="square">
            <a:spAutoFit/>
          </a:bodyPr>
          <a:lstStyle/>
          <a:p>
            <a:pPr marL="285750" indent="-285750">
              <a:buFont typeface="Arial" panose="020B0604020202020204" pitchFamily="34"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355 applications in quarter, down 35% from Q2’23 (550)</a:t>
            </a:r>
          </a:p>
          <a:p>
            <a:pPr marL="285750" indent="-285750">
              <a:buFont typeface="Arial" panose="020B0604020202020204" pitchFamily="34"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5th consecutive quarter of decline </a:t>
            </a:r>
          </a:p>
        </p:txBody>
      </p:sp>
      <p:graphicFrame>
        <p:nvGraphicFramePr>
          <p:cNvPr id="3" name="Chart 2">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3389137465"/>
              </p:ext>
            </p:extLst>
          </p:nvPr>
        </p:nvGraphicFramePr>
        <p:xfrm>
          <a:off x="6444193" y="1764792"/>
          <a:ext cx="5140960" cy="24958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50EE5364-E7F0-51A3-40DD-14531654FCE0}"/>
              </a:ext>
            </a:extLst>
          </p:cNvPr>
          <p:cNvGraphicFramePr/>
          <p:nvPr>
            <p:extLst>
              <p:ext uri="{D42A27DB-BD31-4B8C-83A1-F6EECF244321}">
                <p14:modId xmlns:p14="http://schemas.microsoft.com/office/powerpoint/2010/main" val="1038186080"/>
              </p:ext>
            </p:extLst>
          </p:nvPr>
        </p:nvGraphicFramePr>
        <p:xfrm>
          <a:off x="400009" y="1654176"/>
          <a:ext cx="5695991" cy="3859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977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1" y="479493"/>
            <a:ext cx="5257800" cy="1325563"/>
          </a:xfrm>
        </p:spPr>
        <p:txBody>
          <a:bodyPr>
            <a:normAutofit/>
          </a:bodyPr>
          <a:lstStyle/>
          <a:p>
            <a:r>
              <a:rPr lang="en-US" dirty="0"/>
              <a:t>Lead Safe Applications Count by Zone</a:t>
            </a:r>
          </a:p>
        </p:txBody>
      </p:sp>
      <p:sp>
        <p:nvSpPr>
          <p:cNvPr id="3" name="Content Placeholder 2"/>
          <p:cNvSpPr>
            <a:spLocks noGrp="1"/>
          </p:cNvSpPr>
          <p:nvPr>
            <p:ph idx="1"/>
          </p:nvPr>
        </p:nvSpPr>
        <p:spPr>
          <a:xfrm>
            <a:off x="838201" y="1984443"/>
            <a:ext cx="5257800" cy="4192520"/>
          </a:xfrm>
        </p:spPr>
        <p:txBody>
          <a:bodyPr>
            <a:normAutofit/>
          </a:bodyPr>
          <a:lstStyle/>
          <a:p>
            <a:r>
              <a:rPr lang="en-US" dirty="0">
                <a:latin typeface="Cambria" panose="02040503050406030204" pitchFamily="18" charset="0"/>
                <a:cs typeface="Times New Roman" panose="02020603050405020304" pitchFamily="18" charset="0"/>
              </a:rPr>
              <a:t>Overall, 88% of applications approved and 12% denied or pending</a:t>
            </a:r>
          </a:p>
          <a:p>
            <a:r>
              <a:rPr lang="en-US" dirty="0">
                <a:latin typeface="Cambria" panose="02040503050406030204" pitchFamily="18" charset="0"/>
                <a:cs typeface="Times New Roman" panose="02020603050405020304" pitchFamily="18" charset="0"/>
              </a:rPr>
              <a:t>Early zones showed highest compliance</a:t>
            </a:r>
          </a:p>
          <a:p>
            <a:r>
              <a:rPr lang="en-US" dirty="0">
                <a:latin typeface="Cambria" panose="02040503050406030204" pitchFamily="18" charset="0"/>
                <a:ea typeface="Calibri" panose="020F0502020204030204" pitchFamily="34" charset="0"/>
                <a:cs typeface="Times New Roman" panose="02020603050405020304" pitchFamily="18" charset="0"/>
              </a:rPr>
              <a:t>Zones each comprise </a:t>
            </a:r>
            <a:r>
              <a:rPr lang="en-US" dirty="0" err="1">
                <a:latin typeface="Cambria" panose="02040503050406030204" pitchFamily="18" charset="0"/>
                <a:ea typeface="Calibri" panose="020F0502020204030204" pitchFamily="34" charset="0"/>
                <a:cs typeface="Times New Roman" panose="02020603050405020304" pitchFamily="18" charset="0"/>
              </a:rPr>
              <a:t>approx</a:t>
            </a:r>
            <a:r>
              <a:rPr lang="en-US" dirty="0">
                <a:latin typeface="Cambria" panose="02040503050406030204" pitchFamily="18" charset="0"/>
                <a:ea typeface="Calibri" panose="020F0502020204030204" pitchFamily="34" charset="0"/>
                <a:cs typeface="Times New Roman" panose="02020603050405020304" pitchFamily="18" charset="0"/>
              </a:rPr>
              <a:t> 6000-7,000 rental properties</a:t>
            </a:r>
          </a:p>
          <a:p>
            <a:endParaRPr lang="en-US" dirty="0"/>
          </a:p>
        </p:txBody>
      </p:sp>
      <p:graphicFrame>
        <p:nvGraphicFramePr>
          <p:cNvPr id="5" name="Table 4">
            <a:extLst>
              <a:ext uri="{FF2B5EF4-FFF2-40B4-BE49-F238E27FC236}">
                <a16:creationId xmlns:a16="http://schemas.microsoft.com/office/drawing/2014/main" id="{3B3CE168-6600-31C6-7A0F-47D1DCCE4533}"/>
              </a:ext>
            </a:extLst>
          </p:cNvPr>
          <p:cNvGraphicFramePr>
            <a:graphicFrameLocks noGrp="1"/>
          </p:cNvGraphicFramePr>
          <p:nvPr>
            <p:extLst>
              <p:ext uri="{D42A27DB-BD31-4B8C-83A1-F6EECF244321}">
                <p14:modId xmlns:p14="http://schemas.microsoft.com/office/powerpoint/2010/main" val="47690855"/>
              </p:ext>
            </p:extLst>
          </p:nvPr>
        </p:nvGraphicFramePr>
        <p:xfrm>
          <a:off x="6404801" y="2171700"/>
          <a:ext cx="5257801" cy="3500962"/>
        </p:xfrm>
        <a:graphic>
          <a:graphicData uri="http://schemas.openxmlformats.org/drawingml/2006/table">
            <a:tbl>
              <a:tblPr firstRow="1" bandRow="1">
                <a:tableStyleId>{5C22544A-7EE6-4342-B048-85BDC9FD1C3A}</a:tableStyleId>
              </a:tblPr>
              <a:tblGrid>
                <a:gridCol w="591741">
                  <a:extLst>
                    <a:ext uri="{9D8B030D-6E8A-4147-A177-3AD203B41FA5}">
                      <a16:colId xmlns:a16="http://schemas.microsoft.com/office/drawing/2014/main" val="2507846463"/>
                    </a:ext>
                  </a:extLst>
                </a:gridCol>
                <a:gridCol w="639816">
                  <a:extLst>
                    <a:ext uri="{9D8B030D-6E8A-4147-A177-3AD203B41FA5}">
                      <a16:colId xmlns:a16="http://schemas.microsoft.com/office/drawing/2014/main" val="1479515367"/>
                    </a:ext>
                  </a:extLst>
                </a:gridCol>
                <a:gridCol w="644058">
                  <a:extLst>
                    <a:ext uri="{9D8B030D-6E8A-4147-A177-3AD203B41FA5}">
                      <a16:colId xmlns:a16="http://schemas.microsoft.com/office/drawing/2014/main" val="2282162889"/>
                    </a:ext>
                  </a:extLst>
                </a:gridCol>
                <a:gridCol w="938161">
                  <a:extLst>
                    <a:ext uri="{9D8B030D-6E8A-4147-A177-3AD203B41FA5}">
                      <a16:colId xmlns:a16="http://schemas.microsoft.com/office/drawing/2014/main" val="3555729968"/>
                    </a:ext>
                  </a:extLst>
                </a:gridCol>
                <a:gridCol w="666681">
                  <a:extLst>
                    <a:ext uri="{9D8B030D-6E8A-4147-A177-3AD203B41FA5}">
                      <a16:colId xmlns:a16="http://schemas.microsoft.com/office/drawing/2014/main" val="2423340939"/>
                    </a:ext>
                  </a:extLst>
                </a:gridCol>
                <a:gridCol w="888672">
                  <a:extLst>
                    <a:ext uri="{9D8B030D-6E8A-4147-A177-3AD203B41FA5}">
                      <a16:colId xmlns:a16="http://schemas.microsoft.com/office/drawing/2014/main" val="1289919321"/>
                    </a:ext>
                  </a:extLst>
                </a:gridCol>
                <a:gridCol w="888672">
                  <a:extLst>
                    <a:ext uri="{9D8B030D-6E8A-4147-A177-3AD203B41FA5}">
                      <a16:colId xmlns:a16="http://schemas.microsoft.com/office/drawing/2014/main" val="1683242960"/>
                    </a:ext>
                  </a:extLst>
                </a:gridCol>
              </a:tblGrid>
              <a:tr h="714553">
                <a:tc>
                  <a:txBody>
                    <a:bodyPr/>
                    <a:lstStyle/>
                    <a:p>
                      <a:pPr marL="0" marR="0" algn="ctr">
                        <a:lnSpc>
                          <a:spcPct val="107000"/>
                        </a:lnSpc>
                        <a:spcBef>
                          <a:spcPts val="0"/>
                        </a:spcBef>
                        <a:spcAft>
                          <a:spcPts val="0"/>
                        </a:spcAft>
                      </a:pPr>
                      <a:r>
                        <a:rPr lang="en-US" sz="1400" dirty="0">
                          <a:effectLst/>
                        </a:rPr>
                        <a:t>Zone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40" marR="53340" marT="9525" marB="0" anchor="ctr"/>
                </a:tc>
                <a:tc>
                  <a:txBody>
                    <a:bodyPr/>
                    <a:lstStyle/>
                    <a:p>
                      <a:pPr marL="0" marR="0" algn="r">
                        <a:lnSpc>
                          <a:spcPct val="107000"/>
                        </a:lnSpc>
                        <a:spcBef>
                          <a:spcPts val="0"/>
                        </a:spcBef>
                        <a:spcAft>
                          <a:spcPts val="0"/>
                        </a:spcAft>
                      </a:pPr>
                      <a:r>
                        <a:rPr lang="en-US" sz="1400" dirty="0">
                          <a:effectLst/>
                        </a:rPr>
                        <a:t>Apps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40" marR="53340" marT="9525" marB="0" anchor="ctr"/>
                </a:tc>
                <a:tc>
                  <a:txBody>
                    <a:bodyPr/>
                    <a:lstStyle/>
                    <a:p>
                      <a:pPr marL="0" marR="0" algn="r">
                        <a:lnSpc>
                          <a:spcPct val="107000"/>
                        </a:lnSpc>
                        <a:spcBef>
                          <a:spcPts val="0"/>
                        </a:spcBef>
                        <a:spcAft>
                          <a:spcPts val="0"/>
                        </a:spcAft>
                      </a:pPr>
                      <a:r>
                        <a:rPr lang="en-US" sz="1400" dirty="0">
                          <a:effectLst/>
                        </a:rPr>
                        <a:t>Units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40" marR="53340" marT="9525" marB="0" anchor="ctr"/>
                </a:tc>
                <a:tc>
                  <a:txBody>
                    <a:bodyPr/>
                    <a:lstStyle/>
                    <a:p>
                      <a:pPr marL="0" marR="0" algn="r">
                        <a:lnSpc>
                          <a:spcPct val="107000"/>
                        </a:lnSpc>
                        <a:spcBef>
                          <a:spcPts val="0"/>
                        </a:spcBef>
                        <a:spcAft>
                          <a:spcPts val="0"/>
                        </a:spcAft>
                      </a:pPr>
                      <a:r>
                        <a:rPr lang="en-US" sz="1400" dirty="0">
                          <a:effectLst/>
                        </a:rPr>
                        <a:t>Approved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40" marR="53340" marT="9525" marB="0" anchor="ctr"/>
                </a:tc>
                <a:tc>
                  <a:txBody>
                    <a:bodyPr/>
                    <a:lstStyle/>
                    <a:p>
                      <a:pPr marL="0" marR="0" algn="r">
                        <a:lnSpc>
                          <a:spcPct val="107000"/>
                        </a:lnSpc>
                        <a:spcBef>
                          <a:spcPts val="0"/>
                        </a:spcBef>
                        <a:spcAft>
                          <a:spcPts val="0"/>
                        </a:spcAft>
                      </a:pPr>
                      <a:r>
                        <a:rPr lang="en-US" sz="1400" dirty="0">
                          <a:effectLst/>
                        </a:rPr>
                        <a:t>Units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40" marR="53340" marT="9525" marB="0" anchor="ctr"/>
                </a:tc>
                <a:tc>
                  <a:txBody>
                    <a:bodyPr/>
                    <a:lstStyle/>
                    <a:p>
                      <a:pPr marL="0" marR="0" algn="r">
                        <a:lnSpc>
                          <a:spcPct val="107000"/>
                        </a:lnSpc>
                        <a:spcBef>
                          <a:spcPts val="0"/>
                        </a:spcBef>
                        <a:spcAft>
                          <a:spcPts val="0"/>
                        </a:spcAft>
                      </a:pPr>
                      <a:r>
                        <a:rPr lang="en-US" sz="1400">
                          <a:effectLst/>
                        </a:rPr>
                        <a:t>Never Approved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340" marR="53340" marT="9525" marB="0" anchor="ctr"/>
                </a:tc>
                <a:tc>
                  <a:txBody>
                    <a:bodyPr/>
                    <a:lstStyle/>
                    <a:p>
                      <a:pPr marL="0" marR="0" algn="r">
                        <a:lnSpc>
                          <a:spcPct val="107000"/>
                        </a:lnSpc>
                        <a:spcBef>
                          <a:spcPts val="0"/>
                        </a:spcBef>
                        <a:spcAft>
                          <a:spcPts val="0"/>
                        </a:spcAft>
                      </a:pPr>
                      <a:r>
                        <a:rPr lang="en-US" sz="1400">
                          <a:effectLst/>
                        </a:rPr>
                        <a:t> </a:t>
                      </a:r>
                    </a:p>
                    <a:p>
                      <a:pPr marL="0" marR="0" algn="r">
                        <a:lnSpc>
                          <a:spcPct val="107000"/>
                        </a:lnSpc>
                        <a:spcBef>
                          <a:spcPts val="0"/>
                        </a:spcBef>
                        <a:spcAft>
                          <a:spcPts val="0"/>
                        </a:spcAft>
                      </a:pPr>
                      <a:r>
                        <a:rPr lang="en-US" sz="1400">
                          <a:effectLst/>
                        </a:rPr>
                        <a:t>Units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6634311"/>
                  </a:ext>
                </a:extLst>
              </a:tr>
              <a:tr h="309601">
                <a:tc>
                  <a:txBody>
                    <a:bodyPr/>
                    <a:lstStyle/>
                    <a:p>
                      <a:pPr marL="0" marR="0" algn="ctr">
                        <a:lnSpc>
                          <a:spcPct val="150000"/>
                        </a:lnSpc>
                        <a:spcBef>
                          <a:spcPts val="0"/>
                        </a:spcBef>
                        <a:spcAft>
                          <a:spcPts val="0"/>
                        </a:spcAft>
                      </a:pPr>
                      <a:r>
                        <a:rPr lang="en-US" sz="1400" kern="12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1,424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4,377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1,294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4,135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130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242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473627753"/>
                  </a:ext>
                </a:extLst>
              </a:tr>
              <a:tr h="309601">
                <a:tc>
                  <a:txBody>
                    <a:bodyPr/>
                    <a:lstStyle/>
                    <a:p>
                      <a:pPr marL="0" marR="0" algn="ctr">
                        <a:lnSpc>
                          <a:spcPct val="150000"/>
                        </a:lnSpc>
                        <a:spcBef>
                          <a:spcPts val="0"/>
                        </a:spcBef>
                        <a:spcAft>
                          <a:spcPts val="0"/>
                        </a:spcAft>
                      </a:pPr>
                      <a:r>
                        <a:rPr lang="en-US" sz="1400" kern="12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1,313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4,359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1,185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3,573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128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786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613530655"/>
                  </a:ext>
                </a:extLst>
              </a:tr>
              <a:tr h="309601">
                <a:tc>
                  <a:txBody>
                    <a:bodyPr/>
                    <a:lstStyle/>
                    <a:p>
                      <a:pPr marL="0" marR="0" algn="ctr">
                        <a:lnSpc>
                          <a:spcPct val="150000"/>
                        </a:lnSpc>
                        <a:spcBef>
                          <a:spcPts val="0"/>
                        </a:spcBef>
                        <a:spcAft>
                          <a:spcPts val="0"/>
                        </a:spcAft>
                      </a:pPr>
                      <a:r>
                        <a:rPr lang="en-US" sz="1400" kern="12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1,077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3,989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938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3,456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dirty="0">
                          <a:effectLst/>
                        </a:rPr>
                        <a:t>139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533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150166865"/>
                  </a:ext>
                </a:extLst>
              </a:tr>
              <a:tr h="309601">
                <a:tc>
                  <a:txBody>
                    <a:bodyPr/>
                    <a:lstStyle/>
                    <a:p>
                      <a:pPr marL="0" marR="0" algn="ctr">
                        <a:lnSpc>
                          <a:spcPct val="150000"/>
                        </a:lnSpc>
                        <a:spcBef>
                          <a:spcPts val="0"/>
                        </a:spcBef>
                        <a:spcAft>
                          <a:spcPts val="0"/>
                        </a:spcAft>
                      </a:pPr>
                      <a:r>
                        <a:rPr lang="en-US" sz="1400" kern="12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795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4,794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699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4,414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380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951880491"/>
                  </a:ext>
                </a:extLst>
              </a:tr>
              <a:tr h="309601">
                <a:tc>
                  <a:txBody>
                    <a:bodyPr/>
                    <a:lstStyle/>
                    <a:p>
                      <a:pPr marL="0" marR="0" algn="ctr">
                        <a:lnSpc>
                          <a:spcPct val="150000"/>
                        </a:lnSpc>
                        <a:spcBef>
                          <a:spcPts val="0"/>
                        </a:spcBef>
                        <a:spcAft>
                          <a:spcPts val="0"/>
                        </a:spcAft>
                      </a:pPr>
                      <a:r>
                        <a:rPr lang="en-US" sz="1400" kern="12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889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2,364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795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2,093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dirty="0">
                          <a:effectLst/>
                        </a:rPr>
                        <a:t>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347705968"/>
                  </a:ext>
                </a:extLst>
              </a:tr>
              <a:tr h="309601">
                <a:tc>
                  <a:txBody>
                    <a:bodyPr/>
                    <a:lstStyle/>
                    <a:p>
                      <a:pPr marL="0" marR="0" algn="ctr">
                        <a:lnSpc>
                          <a:spcPct val="150000"/>
                        </a:lnSpc>
                        <a:spcBef>
                          <a:spcPts val="0"/>
                        </a:spcBef>
                        <a:spcAft>
                          <a:spcPts val="0"/>
                        </a:spcAft>
                      </a:pPr>
                      <a:r>
                        <a:rPr lang="en-US" sz="1400" kern="12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374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4,411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288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3,422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dirty="0">
                          <a:effectLst/>
                        </a:rPr>
                        <a:t>989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121923376"/>
                  </a:ext>
                </a:extLst>
              </a:tr>
              <a:tr h="309601">
                <a:tc>
                  <a:txBody>
                    <a:bodyPr/>
                    <a:lstStyle/>
                    <a:p>
                      <a:pPr marL="0" marR="0" algn="ctr">
                        <a:lnSpc>
                          <a:spcPct val="150000"/>
                        </a:lnSpc>
                        <a:spcBef>
                          <a:spcPts val="0"/>
                        </a:spcBef>
                        <a:spcAft>
                          <a:spcPts val="0"/>
                        </a:spcAft>
                      </a:pPr>
                      <a:r>
                        <a:rPr lang="en-US" sz="1400" kern="12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879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7,668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777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6,741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102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dirty="0">
                          <a:effectLst/>
                        </a:rPr>
                        <a:t>927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797442968"/>
                  </a:ext>
                </a:extLst>
              </a:tr>
              <a:tr h="309601">
                <a:tc>
                  <a:txBody>
                    <a:bodyPr/>
                    <a:lstStyle/>
                    <a:p>
                      <a:pPr marL="0" marR="0" algn="ctr">
                        <a:lnSpc>
                          <a:spcPct val="150000"/>
                        </a:lnSpc>
                        <a:spcBef>
                          <a:spcPts val="0"/>
                        </a:spcBef>
                        <a:spcAft>
                          <a:spcPts val="0"/>
                        </a:spcAft>
                      </a:pPr>
                      <a:r>
                        <a:rPr lang="en-US" sz="1400" kern="12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572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1,276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478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1,116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dirty="0">
                          <a:effectLst/>
                        </a:rPr>
                        <a:t>160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388126572"/>
                  </a:ext>
                </a:extLst>
              </a:tr>
              <a:tr h="309601">
                <a:tc>
                  <a:txBody>
                    <a:bodyPr/>
                    <a:lstStyle/>
                    <a:p>
                      <a:pPr marL="0" marR="0" algn="ctr">
                        <a:lnSpc>
                          <a:spcPct val="150000"/>
                        </a:lnSpc>
                        <a:spcBef>
                          <a:spcPts val="0"/>
                        </a:spcBef>
                        <a:spcAft>
                          <a:spcPts val="0"/>
                        </a:spcAft>
                      </a:pPr>
                      <a:r>
                        <a:rPr lang="en-US" sz="1400" kern="12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340" marR="53340" marT="9525" marB="0" anchor="ctr"/>
                </a:tc>
                <a:tc>
                  <a:txBody>
                    <a:bodyPr/>
                    <a:lstStyle/>
                    <a:p>
                      <a:pPr marL="0" marR="0" algn="r">
                        <a:lnSpc>
                          <a:spcPct val="150000"/>
                        </a:lnSpc>
                        <a:spcBef>
                          <a:spcPts val="0"/>
                        </a:spcBef>
                        <a:spcAft>
                          <a:spcPts val="0"/>
                        </a:spcAft>
                      </a:pPr>
                      <a:r>
                        <a:rPr lang="en-US" sz="1400" kern="1200">
                          <a:effectLst/>
                        </a:rPr>
                        <a:t>7,342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dirty="0">
                          <a:effectLst/>
                        </a:rPr>
                        <a:t>33,148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kern="1200">
                          <a:effectLst/>
                        </a:rPr>
                        <a:t>6,481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r">
                        <a:lnSpc>
                          <a:spcPct val="150000"/>
                        </a:lnSpc>
                        <a:spcBef>
                          <a:spcPts val="0"/>
                        </a:spcBef>
                        <a:spcAft>
                          <a:spcPts val="0"/>
                        </a:spcAft>
                      </a:pPr>
                      <a:r>
                        <a:rPr lang="en-US" sz="1400">
                          <a:effectLst/>
                        </a:rPr>
                        <a:t>29,030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r">
                        <a:lnSpc>
                          <a:spcPct val="150000"/>
                        </a:lnSpc>
                        <a:spcBef>
                          <a:spcPts val="0"/>
                        </a:spcBef>
                        <a:spcAft>
                          <a:spcPts val="0"/>
                        </a:spcAft>
                      </a:pPr>
                      <a:r>
                        <a:rPr lang="en-US" sz="1400">
                          <a:effectLst/>
                        </a:rPr>
                        <a:t>861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r">
                        <a:lnSpc>
                          <a:spcPct val="150000"/>
                        </a:lnSpc>
                        <a:spcBef>
                          <a:spcPts val="0"/>
                        </a:spcBef>
                        <a:spcAft>
                          <a:spcPts val="0"/>
                        </a:spcAft>
                      </a:pPr>
                      <a:r>
                        <a:rPr lang="en-US" sz="1400" dirty="0">
                          <a:effectLst/>
                        </a:rPr>
                        <a:t>4,118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57544185"/>
                  </a:ext>
                </a:extLst>
              </a:tr>
            </a:tbl>
          </a:graphicData>
        </a:graphic>
      </p:graphicFrame>
    </p:spTree>
    <p:extLst>
      <p:ext uri="{BB962C8B-B14F-4D97-AF65-F5344CB8AC3E}">
        <p14:creationId xmlns:p14="http://schemas.microsoft.com/office/powerpoint/2010/main" val="171077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Arc 1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1" y="479493"/>
            <a:ext cx="5257800" cy="1325563"/>
          </a:xfrm>
        </p:spPr>
        <p:txBody>
          <a:bodyPr vert="horz" lIns="91440" tIns="45720" rIns="91440" bIns="45720" rtlCol="0" anchor="ctr">
            <a:normAutofit/>
          </a:bodyPr>
          <a:lstStyle/>
          <a:p>
            <a:r>
              <a:rPr lang="en-US" kern="1200" dirty="0">
                <a:solidFill>
                  <a:schemeClr val="tx1"/>
                </a:solidFill>
                <a:latin typeface="+mj-lt"/>
                <a:ea typeface="+mj-ea"/>
                <a:cs typeface="+mj-cs"/>
              </a:rPr>
              <a:t>Quarterly Metrics (through 9/30/23)</a:t>
            </a:r>
          </a:p>
        </p:txBody>
      </p:sp>
      <p:graphicFrame>
        <p:nvGraphicFramePr>
          <p:cNvPr id="3" name="Table 2">
            <a:extLst>
              <a:ext uri="{FF2B5EF4-FFF2-40B4-BE49-F238E27FC236}">
                <a16:creationId xmlns:a16="http://schemas.microsoft.com/office/drawing/2014/main" id="{8A18DC3F-43E4-AF73-4D94-8B79A7EFEF2B}"/>
              </a:ext>
            </a:extLst>
          </p:cNvPr>
          <p:cNvGraphicFramePr>
            <a:graphicFrameLocks noGrp="1"/>
          </p:cNvGraphicFramePr>
          <p:nvPr>
            <p:extLst>
              <p:ext uri="{D42A27DB-BD31-4B8C-83A1-F6EECF244321}">
                <p14:modId xmlns:p14="http://schemas.microsoft.com/office/powerpoint/2010/main" val="861606782"/>
              </p:ext>
            </p:extLst>
          </p:nvPr>
        </p:nvGraphicFramePr>
        <p:xfrm>
          <a:off x="2126256" y="2284550"/>
          <a:ext cx="7866043" cy="2987901"/>
        </p:xfrm>
        <a:graphic>
          <a:graphicData uri="http://schemas.openxmlformats.org/drawingml/2006/table">
            <a:tbl>
              <a:tblPr firstRow="1" firstCol="1" bandRow="1">
                <a:tableStyleId>{5C22544A-7EE6-4342-B048-85BDC9FD1C3A}</a:tableStyleId>
              </a:tblPr>
              <a:tblGrid>
                <a:gridCol w="3801905">
                  <a:extLst>
                    <a:ext uri="{9D8B030D-6E8A-4147-A177-3AD203B41FA5}">
                      <a16:colId xmlns:a16="http://schemas.microsoft.com/office/drawing/2014/main" val="2883650499"/>
                    </a:ext>
                  </a:extLst>
                </a:gridCol>
                <a:gridCol w="2225689">
                  <a:extLst>
                    <a:ext uri="{9D8B030D-6E8A-4147-A177-3AD203B41FA5}">
                      <a16:colId xmlns:a16="http://schemas.microsoft.com/office/drawing/2014/main" val="4208904119"/>
                    </a:ext>
                  </a:extLst>
                </a:gridCol>
                <a:gridCol w="1838449">
                  <a:extLst>
                    <a:ext uri="{9D8B030D-6E8A-4147-A177-3AD203B41FA5}">
                      <a16:colId xmlns:a16="http://schemas.microsoft.com/office/drawing/2014/main" val="1381063439"/>
                    </a:ext>
                  </a:extLst>
                </a:gridCol>
              </a:tblGrid>
              <a:tr h="426843">
                <a:tc>
                  <a:txBody>
                    <a:bodyPr/>
                    <a:lstStyle/>
                    <a:p>
                      <a:pPr marL="0" marR="0">
                        <a:lnSpc>
                          <a:spcPct val="107000"/>
                        </a:lnSpc>
                        <a:spcBef>
                          <a:spcPts val="300"/>
                        </a:spcBef>
                        <a:spcAft>
                          <a:spcPts val="300"/>
                        </a:spcAft>
                      </a:pPr>
                      <a:r>
                        <a:rPr lang="en-US" sz="2000" dirty="0">
                          <a:effectLst/>
                        </a:rPr>
                        <a:t>Lead Safe Certification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a:effectLst/>
                        </a:rPr>
                        <a:t>Property Count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a:effectLst/>
                        </a:rPr>
                        <a:t>Units Involved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6525598"/>
                  </a:ext>
                </a:extLst>
              </a:tr>
              <a:tr h="426843">
                <a:tc>
                  <a:txBody>
                    <a:bodyPr/>
                    <a:lstStyle/>
                    <a:p>
                      <a:pPr marL="0" marR="0">
                        <a:lnSpc>
                          <a:spcPct val="107000"/>
                        </a:lnSpc>
                        <a:spcBef>
                          <a:spcPts val="300"/>
                        </a:spcBef>
                        <a:spcAft>
                          <a:spcPts val="300"/>
                        </a:spcAft>
                      </a:pPr>
                      <a:r>
                        <a:rPr lang="en-US" sz="2000">
                          <a:effectLst/>
                        </a:rPr>
                        <a:t>Initial Certifications submitted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dirty="0">
                          <a:effectLst/>
                        </a:rPr>
                        <a:t>7,342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a:effectLst/>
                        </a:rPr>
                        <a:t>33,148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4352771"/>
                  </a:ext>
                </a:extLst>
              </a:tr>
              <a:tr h="426843">
                <a:tc>
                  <a:txBody>
                    <a:bodyPr/>
                    <a:lstStyle/>
                    <a:p>
                      <a:pPr marL="0" marR="0">
                        <a:lnSpc>
                          <a:spcPct val="107000"/>
                        </a:lnSpc>
                        <a:spcBef>
                          <a:spcPts val="300"/>
                        </a:spcBef>
                        <a:spcAft>
                          <a:spcPts val="300"/>
                        </a:spcAft>
                      </a:pPr>
                      <a:r>
                        <a:rPr lang="en-US" sz="2000">
                          <a:effectLst/>
                        </a:rPr>
                        <a:t>Initial Certifications approved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dirty="0">
                          <a:effectLst/>
                        </a:rPr>
                        <a:t>6,481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a:effectLst/>
                        </a:rPr>
                        <a:t>29,030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8941108"/>
                  </a:ext>
                </a:extLst>
              </a:tr>
              <a:tr h="426843">
                <a:tc>
                  <a:txBody>
                    <a:bodyPr/>
                    <a:lstStyle/>
                    <a:p>
                      <a:pPr marL="0" marR="0">
                        <a:lnSpc>
                          <a:spcPct val="107000"/>
                        </a:lnSpc>
                        <a:spcBef>
                          <a:spcPts val="300"/>
                        </a:spcBef>
                        <a:spcAft>
                          <a:spcPts val="300"/>
                        </a:spcAft>
                      </a:pPr>
                      <a:r>
                        <a:rPr lang="en-US" sz="2000">
                          <a:effectLst/>
                        </a:rPr>
                        <a:t>Initial Certifications unapproved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dirty="0">
                          <a:effectLst/>
                        </a:rPr>
                        <a:t>861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a:effectLst/>
                        </a:rPr>
                        <a:t>4,118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991917"/>
                  </a:ext>
                </a:extLst>
              </a:tr>
              <a:tr h="426843">
                <a:tc>
                  <a:txBody>
                    <a:bodyPr/>
                    <a:lstStyle/>
                    <a:p>
                      <a:pPr marL="0" marR="0">
                        <a:lnSpc>
                          <a:spcPct val="107000"/>
                        </a:lnSpc>
                        <a:spcBef>
                          <a:spcPts val="300"/>
                        </a:spcBef>
                        <a:spcAft>
                          <a:spcPts val="300"/>
                        </a:spcAft>
                      </a:pPr>
                      <a:r>
                        <a:rPr lang="en-US" sz="2000">
                          <a:effectLst/>
                        </a:rPr>
                        <a:t>Renewal Certifications approved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dirty="0">
                          <a:effectLst/>
                        </a:rPr>
                        <a:t>627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a:effectLst/>
                        </a:rPr>
                        <a:t>940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0744044"/>
                  </a:ext>
                </a:extLst>
              </a:tr>
              <a:tr h="426843">
                <a:tc>
                  <a:txBody>
                    <a:bodyPr/>
                    <a:lstStyle/>
                    <a:p>
                      <a:pPr marL="0" marR="0">
                        <a:lnSpc>
                          <a:spcPct val="107000"/>
                        </a:lnSpc>
                        <a:spcBef>
                          <a:spcPts val="300"/>
                        </a:spcBef>
                        <a:spcAft>
                          <a:spcPts val="300"/>
                        </a:spcAft>
                      </a:pPr>
                      <a:r>
                        <a:rPr lang="en-US" sz="2000">
                          <a:effectLst/>
                        </a:rPr>
                        <a:t>Initial Certifications expired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a:effectLst/>
                        </a:rPr>
                        <a:t>467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dirty="0">
                          <a:effectLst/>
                        </a:rPr>
                        <a:t>701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1108871"/>
                  </a:ext>
                </a:extLst>
              </a:tr>
              <a:tr h="426843">
                <a:tc>
                  <a:txBody>
                    <a:bodyPr/>
                    <a:lstStyle/>
                    <a:p>
                      <a:pPr marL="0" marR="0">
                        <a:lnSpc>
                          <a:spcPct val="107000"/>
                        </a:lnSpc>
                        <a:spcBef>
                          <a:spcPts val="300"/>
                        </a:spcBef>
                        <a:spcAft>
                          <a:spcPts val="300"/>
                        </a:spcAft>
                      </a:pPr>
                      <a:r>
                        <a:rPr lang="en-US" sz="2000">
                          <a:effectLst/>
                        </a:rPr>
                        <a:t>Properties receiving 20-year LSC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a:effectLst/>
                        </a:rPr>
                        <a:t>141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300"/>
                        </a:spcBef>
                        <a:spcAft>
                          <a:spcPts val="300"/>
                        </a:spcAft>
                      </a:pPr>
                      <a:r>
                        <a:rPr lang="en-US" sz="2000" dirty="0">
                          <a:effectLst/>
                        </a:rPr>
                        <a:t>3,880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656622"/>
                  </a:ext>
                </a:extLst>
              </a:tr>
            </a:tbl>
          </a:graphicData>
        </a:graphic>
      </p:graphicFrame>
    </p:spTree>
    <p:extLst>
      <p:ext uri="{BB962C8B-B14F-4D97-AF65-F5344CB8AC3E}">
        <p14:creationId xmlns:p14="http://schemas.microsoft.com/office/powerpoint/2010/main" val="447782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4" y="353160"/>
            <a:ext cx="7091300" cy="898581"/>
          </a:xfrm>
        </p:spPr>
        <p:txBody>
          <a:bodyPr vert="horz" lIns="91440" tIns="45720" rIns="91440" bIns="45720" rtlCol="0" anchor="ctr">
            <a:normAutofit/>
          </a:bodyPr>
          <a:lstStyle/>
          <a:p>
            <a:r>
              <a:rPr lang="en-US" sz="2800">
                <a:solidFill>
                  <a:srgbClr val="FFFFFF"/>
                </a:solidFill>
              </a:rPr>
              <a:t>Compliance by Rental Status and Property Size</a:t>
            </a:r>
          </a:p>
        </p:txBody>
      </p:sp>
      <p:pic>
        <p:nvPicPr>
          <p:cNvPr id="3" name="Picture 2" descr="A graph of a number of blue and orange bars&#10;&#10;Description automatically generated">
            <a:extLst>
              <a:ext uri="{FF2B5EF4-FFF2-40B4-BE49-F238E27FC236}">
                <a16:creationId xmlns:a16="http://schemas.microsoft.com/office/drawing/2014/main" id="{D880CE58-6265-E334-676B-C7930EE8F44E}"/>
              </a:ext>
            </a:extLst>
          </p:cNvPr>
          <p:cNvPicPr>
            <a:picLocks noChangeAspect="1"/>
          </p:cNvPicPr>
          <p:nvPr/>
        </p:nvPicPr>
        <p:blipFill>
          <a:blip r:embed="rId2"/>
          <a:stretch>
            <a:fillRect/>
          </a:stretch>
        </p:blipFill>
        <p:spPr>
          <a:xfrm>
            <a:off x="325915" y="1725862"/>
            <a:ext cx="4995232" cy="3122020"/>
          </a:xfrm>
          <a:prstGeom prst="rect">
            <a:avLst/>
          </a:prstGeom>
        </p:spPr>
      </p:pic>
      <p:pic>
        <p:nvPicPr>
          <p:cNvPr id="4" name="Picture 3" descr="A graph of different colored bars&#10;&#10;Description automatically generated">
            <a:extLst>
              <a:ext uri="{FF2B5EF4-FFF2-40B4-BE49-F238E27FC236}">
                <a16:creationId xmlns:a16="http://schemas.microsoft.com/office/drawing/2014/main" id="{03B50B64-499A-68E9-DB2E-A93D5E0C2F7A}"/>
              </a:ext>
            </a:extLst>
          </p:cNvPr>
          <p:cNvPicPr>
            <a:picLocks noChangeAspect="1"/>
          </p:cNvPicPr>
          <p:nvPr/>
        </p:nvPicPr>
        <p:blipFill>
          <a:blip r:embed="rId3"/>
          <a:stretch>
            <a:fillRect/>
          </a:stretch>
        </p:blipFill>
        <p:spPr>
          <a:xfrm>
            <a:off x="5928452" y="3006192"/>
            <a:ext cx="5656243" cy="3535152"/>
          </a:xfrm>
          <a:prstGeom prst="rect">
            <a:avLst/>
          </a:prstGeom>
        </p:spPr>
      </p:pic>
      <p:sp>
        <p:nvSpPr>
          <p:cNvPr id="6" name="TextBox 5">
            <a:extLst>
              <a:ext uri="{FF2B5EF4-FFF2-40B4-BE49-F238E27FC236}">
                <a16:creationId xmlns:a16="http://schemas.microsoft.com/office/drawing/2014/main" id="{BC2C19C2-A605-7282-BE5E-FD5093EFEEBA}"/>
              </a:ext>
            </a:extLst>
          </p:cNvPr>
          <p:cNvSpPr txBox="1"/>
          <p:nvPr/>
        </p:nvSpPr>
        <p:spPr>
          <a:xfrm>
            <a:off x="471429" y="5097367"/>
            <a:ext cx="4859508" cy="646331"/>
          </a:xfrm>
          <a:prstGeom prst="rect">
            <a:avLst/>
          </a:prstGeom>
          <a:noFill/>
        </p:spPr>
        <p:txBody>
          <a:bodyPr wrap="square" rtlCol="0">
            <a:spAutoFit/>
          </a:bodyPr>
          <a:lstStyle/>
          <a:p>
            <a:r>
              <a:rPr lang="en-US" dirty="0"/>
              <a:t>Previously registered rentals 3x more likely to be certified compared to unregistered</a:t>
            </a:r>
          </a:p>
        </p:txBody>
      </p:sp>
      <p:sp>
        <p:nvSpPr>
          <p:cNvPr id="8" name="TextBox 7">
            <a:extLst>
              <a:ext uri="{FF2B5EF4-FFF2-40B4-BE49-F238E27FC236}">
                <a16:creationId xmlns:a16="http://schemas.microsoft.com/office/drawing/2014/main" id="{AD054A9B-0BFE-A433-2E27-34340BAB3B58}"/>
              </a:ext>
            </a:extLst>
          </p:cNvPr>
          <p:cNvSpPr txBox="1"/>
          <p:nvPr/>
        </p:nvSpPr>
        <p:spPr>
          <a:xfrm>
            <a:off x="7189015" y="2035155"/>
            <a:ext cx="4483697" cy="646331"/>
          </a:xfrm>
          <a:prstGeom prst="rect">
            <a:avLst/>
          </a:prstGeom>
          <a:noFill/>
        </p:spPr>
        <p:txBody>
          <a:bodyPr wrap="square" rtlCol="0">
            <a:spAutoFit/>
          </a:bodyPr>
          <a:lstStyle/>
          <a:p>
            <a:r>
              <a:rPr lang="en-US" dirty="0"/>
              <a:t>Larger properties (6 or more units) much 2-4x more likely to be certified</a:t>
            </a:r>
          </a:p>
        </p:txBody>
      </p:sp>
    </p:spTree>
    <p:extLst>
      <p:ext uri="{BB962C8B-B14F-4D97-AF65-F5344CB8AC3E}">
        <p14:creationId xmlns:p14="http://schemas.microsoft.com/office/powerpoint/2010/main" val="200593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51"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5" name="Freeform: Shape 5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US" sz="4800">
                <a:solidFill>
                  <a:schemeClr val="bg1"/>
                </a:solidFill>
              </a:rPr>
              <a:t>Primary Conclusions</a:t>
            </a:r>
          </a:p>
        </p:txBody>
      </p:sp>
      <p:graphicFrame>
        <p:nvGraphicFramePr>
          <p:cNvPr id="5" name="Content Placeholder 2">
            <a:extLst>
              <a:ext uri="{FF2B5EF4-FFF2-40B4-BE49-F238E27FC236}">
                <a16:creationId xmlns:a16="http://schemas.microsoft.com/office/drawing/2014/main" id="{9E943B61-08BC-6D33-5F29-5978ACC42831}"/>
              </a:ext>
            </a:extLst>
          </p:cNvPr>
          <p:cNvGraphicFramePr>
            <a:graphicFrameLocks noGrp="1"/>
          </p:cNvGraphicFramePr>
          <p:nvPr>
            <p:ph idx="1"/>
            <p:extLst>
              <p:ext uri="{D42A27DB-BD31-4B8C-83A1-F6EECF244321}">
                <p14:modId xmlns:p14="http://schemas.microsoft.com/office/powerpoint/2010/main" val="3133308078"/>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85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CCF7664-707F-444C-8633-7306A09100EA}"/>
              </a:ext>
            </a:extLst>
          </p:cNvPr>
          <p:cNvGraphicFramePr>
            <a:graphicFrameLocks/>
          </p:cNvGraphicFramePr>
          <p:nvPr>
            <p:extLst>
              <p:ext uri="{D42A27DB-BD31-4B8C-83A1-F6EECF244321}">
                <p14:modId xmlns:p14="http://schemas.microsoft.com/office/powerpoint/2010/main" val="3618782893"/>
              </p:ext>
            </p:extLst>
          </p:nvPr>
        </p:nvGraphicFramePr>
        <p:xfrm>
          <a:off x="1297107" y="2444406"/>
          <a:ext cx="4838700" cy="32194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14A5B1D-925C-1A2F-572E-D7FF65E5486D}"/>
              </a:ext>
            </a:extLst>
          </p:cNvPr>
          <p:cNvSpPr>
            <a:spLocks noGrp="1"/>
          </p:cNvSpPr>
          <p:nvPr>
            <p:ph type="title"/>
          </p:nvPr>
        </p:nvSpPr>
        <p:spPr/>
        <p:txBody>
          <a:bodyPr/>
          <a:lstStyle/>
          <a:p>
            <a:r>
              <a:rPr lang="en-US" dirty="0"/>
              <a:t>Compliance Trend</a:t>
            </a:r>
          </a:p>
        </p:txBody>
      </p:sp>
      <p:cxnSp>
        <p:nvCxnSpPr>
          <p:cNvPr id="7" name="Straight Connector 6">
            <a:extLst>
              <a:ext uri="{FF2B5EF4-FFF2-40B4-BE49-F238E27FC236}">
                <a16:creationId xmlns:a16="http://schemas.microsoft.com/office/drawing/2014/main" id="{F1157E25-B978-ADE3-B32B-9D357BA774A7}"/>
              </a:ext>
            </a:extLst>
          </p:cNvPr>
          <p:cNvCxnSpPr>
            <a:cxnSpLocks/>
          </p:cNvCxnSpPr>
          <p:nvPr/>
        </p:nvCxnSpPr>
        <p:spPr>
          <a:xfrm flipV="1">
            <a:off x="1704975" y="3675888"/>
            <a:ext cx="3735705" cy="1469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561396-84E6-DBA9-7B63-847F03389162}"/>
              </a:ext>
            </a:extLst>
          </p:cNvPr>
          <p:cNvCxnSpPr>
            <a:cxnSpLocks/>
          </p:cNvCxnSpPr>
          <p:nvPr/>
        </p:nvCxnSpPr>
        <p:spPr>
          <a:xfrm flipV="1">
            <a:off x="1713601" y="4271619"/>
            <a:ext cx="3727079" cy="87423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F90009A8-E02C-7B61-2321-229E9F42ED08}"/>
              </a:ext>
            </a:extLst>
          </p:cNvPr>
          <p:cNvSpPr txBox="1"/>
          <p:nvPr/>
        </p:nvSpPr>
        <p:spPr>
          <a:xfrm>
            <a:off x="7530384" y="2242913"/>
            <a:ext cx="4319677" cy="3139321"/>
          </a:xfrm>
          <a:prstGeom prst="rect">
            <a:avLst/>
          </a:prstGeom>
          <a:noFill/>
        </p:spPr>
        <p:txBody>
          <a:bodyPr wrap="square">
            <a:spAutoFit/>
          </a:bodyPr>
          <a:lstStyle/>
          <a:p>
            <a:r>
              <a:rPr lang="en-US" sz="1800" dirty="0"/>
              <a:t>To reach a 7-year goal of compliance (by 2028), the volume of LSC applications would need to reach approximately 2,600 per quarter</a:t>
            </a:r>
          </a:p>
          <a:p>
            <a:endParaRPr lang="en-US" dirty="0"/>
          </a:p>
          <a:p>
            <a:r>
              <a:rPr lang="en-US" sz="1800" dirty="0"/>
              <a:t>For each quarter that achieves less than 2,500, the quarterly number needed increases</a:t>
            </a:r>
          </a:p>
          <a:p>
            <a:endParaRPr lang="en-US" dirty="0"/>
          </a:p>
          <a:p>
            <a:r>
              <a:rPr lang="en-US" sz="1800" dirty="0"/>
              <a:t>Without high compliance on two-year renewals, overall success is at risk</a:t>
            </a:r>
          </a:p>
        </p:txBody>
      </p:sp>
      <p:sp>
        <p:nvSpPr>
          <p:cNvPr id="16" name="TextBox 15">
            <a:extLst>
              <a:ext uri="{FF2B5EF4-FFF2-40B4-BE49-F238E27FC236}">
                <a16:creationId xmlns:a16="http://schemas.microsoft.com/office/drawing/2014/main" id="{C0C1EB76-CFBC-7BAA-C74C-9F37CEDA6CFC}"/>
              </a:ext>
            </a:extLst>
          </p:cNvPr>
          <p:cNvSpPr txBox="1"/>
          <p:nvPr/>
        </p:nvSpPr>
        <p:spPr>
          <a:xfrm>
            <a:off x="5633049" y="4017143"/>
            <a:ext cx="1316391" cy="523220"/>
          </a:xfrm>
          <a:prstGeom prst="rect">
            <a:avLst/>
          </a:prstGeom>
          <a:noFill/>
        </p:spPr>
        <p:txBody>
          <a:bodyPr wrap="square" rtlCol="0">
            <a:spAutoFit/>
          </a:bodyPr>
          <a:lstStyle/>
          <a:p>
            <a:r>
              <a:rPr lang="en-US" sz="1400" dirty="0"/>
              <a:t>Current Trend – all rentals</a:t>
            </a:r>
          </a:p>
        </p:txBody>
      </p:sp>
      <p:sp>
        <p:nvSpPr>
          <p:cNvPr id="10" name="TextBox 9">
            <a:extLst>
              <a:ext uri="{FF2B5EF4-FFF2-40B4-BE49-F238E27FC236}">
                <a16:creationId xmlns:a16="http://schemas.microsoft.com/office/drawing/2014/main" id="{39B2A64C-40D6-2D25-DA82-AAF2D6AA599D}"/>
              </a:ext>
            </a:extLst>
          </p:cNvPr>
          <p:cNvSpPr txBox="1"/>
          <p:nvPr/>
        </p:nvSpPr>
        <p:spPr>
          <a:xfrm>
            <a:off x="5646882" y="3263425"/>
            <a:ext cx="1558590" cy="523220"/>
          </a:xfrm>
          <a:prstGeom prst="rect">
            <a:avLst/>
          </a:prstGeom>
          <a:noFill/>
        </p:spPr>
        <p:txBody>
          <a:bodyPr wrap="square" rtlCol="0">
            <a:spAutoFit/>
          </a:bodyPr>
          <a:lstStyle/>
          <a:p>
            <a:r>
              <a:rPr lang="en-US" sz="1400" dirty="0"/>
              <a:t>Current Trend – registered rentals</a:t>
            </a:r>
          </a:p>
        </p:txBody>
      </p:sp>
    </p:spTree>
    <p:extLst>
      <p:ext uri="{BB962C8B-B14F-4D97-AF65-F5344CB8AC3E}">
        <p14:creationId xmlns:p14="http://schemas.microsoft.com/office/powerpoint/2010/main" val="3251735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11008</TotalTime>
  <Words>706</Words>
  <Application>Microsoft Office PowerPoint</Application>
  <PresentationFormat>Widescreen</PresentationFormat>
  <Paragraphs>169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vt:lpstr>
      <vt:lpstr>Office Theme</vt:lpstr>
      <vt:lpstr>Lead Safe Auditor</vt:lpstr>
      <vt:lpstr>Report Outline</vt:lpstr>
      <vt:lpstr>Data through June 30, 2023</vt:lpstr>
      <vt:lpstr>Lead Safe Applications Count by Quarter</vt:lpstr>
      <vt:lpstr>Lead Safe Applications Count by Zone</vt:lpstr>
      <vt:lpstr>Quarterly Metrics (through 9/30/23)</vt:lpstr>
      <vt:lpstr>Compliance by Rental Status and Property Size</vt:lpstr>
      <vt:lpstr>Primary Conclusions</vt:lpstr>
      <vt:lpstr>Compliance Trend</vt:lpstr>
      <vt:lpstr>Lead Safe Comment Portal – July 2023 to present</vt:lpstr>
    </vt:vector>
  </TitlesOfParts>
  <Company>Mandel School of Applied Social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Safe Auditor</dc:title>
  <dc:creator>Robert Fischer</dc:creator>
  <cp:lastModifiedBy>Robert Fischer</cp:lastModifiedBy>
  <cp:revision>101</cp:revision>
  <cp:lastPrinted>2023-12-13T22:57:31Z</cp:lastPrinted>
  <dcterms:created xsi:type="dcterms:W3CDTF">2021-07-08T17:47:35Z</dcterms:created>
  <dcterms:modified xsi:type="dcterms:W3CDTF">2023-12-14T00:01:16Z</dcterms:modified>
</cp:coreProperties>
</file>